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5" r:id="rId3"/>
    <p:sldId id="286" r:id="rId4"/>
    <p:sldId id="282" r:id="rId5"/>
    <p:sldId id="281" r:id="rId6"/>
    <p:sldId id="261" r:id="rId7"/>
    <p:sldId id="264" r:id="rId8"/>
    <p:sldId id="262" r:id="rId9"/>
    <p:sldId id="263" r:id="rId10"/>
    <p:sldId id="280" r:id="rId11"/>
    <p:sldId id="268" r:id="rId12"/>
    <p:sldId id="269" r:id="rId13"/>
    <p:sldId id="270" r:id="rId14"/>
    <p:sldId id="272" r:id="rId15"/>
    <p:sldId id="277" r:id="rId16"/>
    <p:sldId id="279" r:id="rId17"/>
    <p:sldId id="27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95660008"/>
        <c:axId val="-2095708104"/>
        <c:axId val="0"/>
      </c:bar3DChart>
      <c:catAx>
        <c:axId val="-209566000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5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5708104"/>
        <c:crosses val="autoZero"/>
        <c:auto val="1"/>
        <c:lblAlgn val="ctr"/>
        <c:lblOffset val="100"/>
        <c:tickMarkSkip val="1"/>
        <c:noMultiLvlLbl val="0"/>
      </c:catAx>
      <c:valAx>
        <c:axId val="-2095708104"/>
        <c:scaling>
          <c:orientation val="minMax"/>
        </c:scaling>
        <c:delete val="0"/>
        <c:axPos val="l"/>
        <c:majorGridlines>
          <c:spPr>
            <a:ln w="155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15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5660008"/>
        <c:crosses val="autoZero"/>
        <c:crossBetween val="between"/>
      </c:valAx>
      <c:spPr>
        <a:noFill/>
        <a:ln w="12449">
          <a:noFill/>
        </a:ln>
      </c:spPr>
    </c:plotArea>
    <c:legend>
      <c:legendPos val="r"/>
      <c:layout>
        <c:manualLayout>
          <c:xMode val="edge"/>
          <c:yMode val="edge"/>
          <c:x val="0.901985111662531"/>
          <c:y val="0.410313901345292"/>
          <c:w val="0.0930521091811414"/>
          <c:h val="0.179372197309417"/>
        </c:manualLayout>
      </c:layout>
      <c:overlay val="0"/>
      <c:spPr>
        <a:noFill/>
        <a:ln w="1556">
          <a:solidFill>
            <a:schemeClr val="tx1"/>
          </a:solidFill>
          <a:prstDash val="solid"/>
        </a:ln>
      </c:spPr>
      <c:txPr>
        <a:bodyPr/>
        <a:lstStyle/>
        <a:p>
          <a:pPr>
            <a:defRPr sz="81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# Failures (Type) by Fiscal Year</a:t>
            </a:r>
          </a:p>
        </c:rich>
      </c:tx>
      <c:layout>
        <c:manualLayout>
          <c:xMode val="edge"/>
          <c:yMode val="edge"/>
          <c:x val="0.304700162074554"/>
          <c:y val="0.03409095638061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360367454068"/>
          <c:y val="0.169436438369732"/>
          <c:w val="0.860615883306321"/>
          <c:h val="0.553978041184916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6786392"/>
        <c:axId val="-2107949448"/>
      </c:barChart>
      <c:catAx>
        <c:axId val="-209678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7844408427877"/>
              <c:y val="0.83522843132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7949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9494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Failures</a:t>
                </a:r>
              </a:p>
            </c:rich>
          </c:tx>
          <c:layout>
            <c:manualLayout>
              <c:xMode val="edge"/>
              <c:yMode val="edge"/>
              <c:x val="0.0259319286871961"/>
              <c:y val="0.332386824710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6786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0679471128608924"/>
          <c:y val="0.911933083181323"/>
          <c:w val="0.89315498687664"/>
          <c:h val="0.06818191276122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# Failures (Type) by Fiscal Year</a:t>
            </a:r>
          </a:p>
        </c:rich>
      </c:tx>
      <c:layout>
        <c:manualLayout>
          <c:xMode val="edge"/>
          <c:yMode val="edge"/>
          <c:x val="0.304700162074554"/>
          <c:y val="0.03409095638061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693679092383"/>
          <c:y val="0.150568390681028"/>
          <c:w val="0.860615883306321"/>
          <c:h val="0.553978041184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'DOE Annual Test Data'!$R$5</c:f>
              <c:strCache>
                <c:ptCount val="1"/>
                <c:pt idx="0">
                  <c:v>Resistance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Data'!$R$16:$R$25</c:f>
              <c:numCache>
                <c:formatCode>General</c:formatCode>
                <c:ptCount val="10"/>
                <c:pt idx="0">
                  <c:v>1.0</c:v>
                </c:pt>
                <c:pt idx="1">
                  <c:v>21.0</c:v>
                </c:pt>
                <c:pt idx="2">
                  <c:v>1.0</c:v>
                </c:pt>
                <c:pt idx="3">
                  <c:v>0.0</c:v>
                </c:pt>
                <c:pt idx="4">
                  <c:v>37.0</c:v>
                </c:pt>
                <c:pt idx="5">
                  <c:v>39.0</c:v>
                </c:pt>
                <c:pt idx="6">
                  <c:v>5.0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'DOE Annual Test Data'!$S$5</c:f>
              <c:strCache>
                <c:ptCount val="1"/>
                <c:pt idx="0">
                  <c:v>Penetration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Data'!$S$16:$S$25</c:f>
              <c:numCache>
                <c:formatCode>General</c:formatCode>
                <c:ptCount val="10"/>
                <c:pt idx="0">
                  <c:v>29.0</c:v>
                </c:pt>
                <c:pt idx="1">
                  <c:v>25.0</c:v>
                </c:pt>
                <c:pt idx="2">
                  <c:v>23.0</c:v>
                </c:pt>
                <c:pt idx="3">
                  <c:v>35.0</c:v>
                </c:pt>
                <c:pt idx="4">
                  <c:v>42.0</c:v>
                </c:pt>
                <c:pt idx="5">
                  <c:v>20.0</c:v>
                </c:pt>
                <c:pt idx="6">
                  <c:v>11.0</c:v>
                </c:pt>
                <c:pt idx="7">
                  <c:v>8.0</c:v>
                </c:pt>
                <c:pt idx="8">
                  <c:v>12.0</c:v>
                </c:pt>
                <c:pt idx="9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'DOE Annual Test Data'!$T$5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Data'!$T$16:$T$25</c:f>
              <c:numCache>
                <c:formatCode>General</c:formatCode>
                <c:ptCount val="10"/>
                <c:pt idx="0">
                  <c:v>133.0</c:v>
                </c:pt>
                <c:pt idx="1">
                  <c:v>228.0</c:v>
                </c:pt>
                <c:pt idx="2">
                  <c:v>477.0</c:v>
                </c:pt>
                <c:pt idx="3">
                  <c:v>492.0</c:v>
                </c:pt>
                <c:pt idx="4">
                  <c:v>302.0</c:v>
                </c:pt>
                <c:pt idx="5">
                  <c:v>199.0</c:v>
                </c:pt>
                <c:pt idx="6">
                  <c:v>700.0</c:v>
                </c:pt>
                <c:pt idx="7">
                  <c:v>65.0</c:v>
                </c:pt>
                <c:pt idx="8">
                  <c:v>60.0</c:v>
                </c:pt>
                <c:pt idx="9">
                  <c:v>42.0</c:v>
                </c:pt>
              </c:numCache>
            </c:numRef>
          </c:val>
        </c:ser>
        <c:ser>
          <c:idx val="3"/>
          <c:order val="3"/>
          <c:tx>
            <c:strRef>
              <c:f>'DOE Annual Test Data'!$U$5</c:f>
              <c:strCache>
                <c:ptCount val="1"/>
                <c:pt idx="0">
                  <c:v>PO/Spec Discreps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Data'!$U$16:$U$25</c:f>
              <c:numCache>
                <c:formatCode>General</c:formatCode>
                <c:ptCount val="10"/>
                <c:pt idx="0">
                  <c:v>52.0</c:v>
                </c:pt>
                <c:pt idx="1">
                  <c:v>23.0</c:v>
                </c:pt>
                <c:pt idx="2">
                  <c:v>4.0</c:v>
                </c:pt>
                <c:pt idx="3">
                  <c:v>67.0</c:v>
                </c:pt>
                <c:pt idx="4">
                  <c:v>82.0</c:v>
                </c:pt>
                <c:pt idx="5">
                  <c:v>282.0</c:v>
                </c:pt>
                <c:pt idx="6">
                  <c:v>380.0</c:v>
                </c:pt>
                <c:pt idx="7">
                  <c:v>297.0</c:v>
                </c:pt>
                <c:pt idx="8">
                  <c:v>314.0</c:v>
                </c:pt>
                <c:pt idx="9">
                  <c:v>3.0</c:v>
                </c:pt>
              </c:numCache>
            </c:numRef>
          </c:val>
        </c:ser>
        <c:ser>
          <c:idx val="4"/>
          <c:order val="4"/>
          <c:tx>
            <c:v>Shipping Damage</c:v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Data'!$V$16:$V$25</c:f>
              <c:numCache>
                <c:formatCode>0</c:formatCode>
                <c:ptCount val="10"/>
                <c:pt idx="0">
                  <c:v>2.0</c:v>
                </c:pt>
                <c:pt idx="1">
                  <c:v>2.0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4.0</c:v>
                </c:pt>
                <c:pt idx="6">
                  <c:v>4.0</c:v>
                </c:pt>
                <c:pt idx="7">
                  <c:v>0.0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5522840"/>
        <c:axId val="-2095681688"/>
      </c:barChart>
      <c:catAx>
        <c:axId val="-2095522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7844408427877"/>
              <c:y val="0.83522843132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5681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5681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Failures</a:t>
                </a:r>
              </a:p>
            </c:rich>
          </c:tx>
          <c:layout>
            <c:manualLayout>
              <c:xMode val="edge"/>
              <c:yMode val="edge"/>
              <c:x val="0.0259319286871961"/>
              <c:y val="0.332386824710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55228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128038897893"/>
          <c:y val="0.911933083181323"/>
          <c:w val="0.829821717990276"/>
          <c:h val="0.06818191276122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# Failures (PO/Specification Discreps &amp; Shipping ) by Fiscal Year</a:t>
            </a:r>
          </a:p>
        </c:rich>
      </c:tx>
      <c:layout>
        <c:manualLayout>
          <c:xMode val="edge"/>
          <c:yMode val="edge"/>
          <c:x val="0.126888217522659"/>
          <c:y val="0.0333334319763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293051359517"/>
          <c:y val="0.130303415907362"/>
          <c:w val="0.865558912386707"/>
          <c:h val="0.542425847614369"/>
        </c:manualLayout>
      </c:layout>
      <c:lineChart>
        <c:grouping val="standard"/>
        <c:varyColors val="0"/>
        <c:ser>
          <c:idx val="1"/>
          <c:order val="0"/>
          <c:tx>
            <c:strRef>
              <c:f>'DOE Annual Test Data'!$S$5</c:f>
              <c:strCache>
                <c:ptCount val="1"/>
                <c:pt idx="0">
                  <c:v>PO/Spec Discreps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'DOE Annual Test Data'!$A$14:$A$23</c:f>
              <c:numCache>
                <c:formatCode>General</c:formatCode>
                <c:ptCount val="10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'DOE Annual Test Data'!$S$14:$S$23</c:f>
              <c:numCache>
                <c:formatCode>General</c:formatCode>
                <c:ptCount val="10"/>
                <c:pt idx="0">
                  <c:v>214.0</c:v>
                </c:pt>
                <c:pt idx="1">
                  <c:v>55.0</c:v>
                </c:pt>
                <c:pt idx="2">
                  <c:v>52.0</c:v>
                </c:pt>
                <c:pt idx="3">
                  <c:v>23.0</c:v>
                </c:pt>
                <c:pt idx="4">
                  <c:v>4.0</c:v>
                </c:pt>
                <c:pt idx="5">
                  <c:v>67.0</c:v>
                </c:pt>
                <c:pt idx="6">
                  <c:v>82.0</c:v>
                </c:pt>
                <c:pt idx="7">
                  <c:v>282.0</c:v>
                </c:pt>
                <c:pt idx="8">
                  <c:v>380.0</c:v>
                </c:pt>
                <c:pt idx="9">
                  <c:v>297.0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'DOE Annual Test Data'!$T$5</c:f>
              <c:strCache>
                <c:ptCount val="1"/>
                <c:pt idx="0">
                  <c:v>Shipping Damage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'DOE Annual Test Data'!$A$14:$A$23</c:f>
              <c:numCache>
                <c:formatCode>General</c:formatCode>
                <c:ptCount val="10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'DOE Annual Test Data'!$T$14:$T$23</c:f>
              <c:numCache>
                <c:formatCode>0</c:formatCode>
                <c:ptCount val="10"/>
                <c:pt idx="0">
                  <c:v>0.0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4.0</c:v>
                </c:pt>
                <c:pt idx="8">
                  <c:v>4.0</c:v>
                </c:pt>
                <c:pt idx="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094264"/>
        <c:axId val="-2095438776"/>
      </c:lineChart>
      <c:catAx>
        <c:axId val="-2095094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4894259818731"/>
              <c:y val="0.8242448634140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5438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5438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Failures</a:t>
                </a:r>
              </a:p>
            </c:rich>
          </c:tx>
          <c:layout>
            <c:manualLayout>
              <c:xMode val="edge"/>
              <c:yMode val="edge"/>
              <c:x val="0.0151057401812689"/>
              <c:y val="0.2787887038017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5094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2688821752266"/>
          <c:y val="0.903032975358"/>
          <c:w val="0.465256797583082"/>
          <c:h val="0.07575779994614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# Failures (PO/Specification Discreps &amp; Shipping ) by Fiscal Year</a:t>
            </a:r>
          </a:p>
        </c:rich>
      </c:tx>
      <c:layout>
        <c:manualLayout>
          <c:xMode val="edge"/>
          <c:yMode val="edge"/>
          <c:x val="0.126888217522659"/>
          <c:y val="0.0333334319763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208459214502"/>
          <c:y val="0.130303348445081"/>
          <c:w val="0.865558912386707"/>
          <c:h val="0.542425847614369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PowerPoint]DOE Annual Test Data'!$S$5</c:f>
              <c:strCache>
                <c:ptCount val="1"/>
                <c:pt idx="0">
                  <c:v>PO/Spec Discreps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'[Chart in Microsoft PowerPoint]DOE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'[Chart in Microsoft PowerPoint]DOE Annual Test Data'!$S$16:$S$25</c:f>
              <c:numCache>
                <c:formatCode>General</c:formatCode>
                <c:ptCount val="10"/>
                <c:pt idx="0">
                  <c:v>52.0</c:v>
                </c:pt>
                <c:pt idx="1">
                  <c:v>23.0</c:v>
                </c:pt>
                <c:pt idx="2">
                  <c:v>4.0</c:v>
                </c:pt>
                <c:pt idx="3">
                  <c:v>67.0</c:v>
                </c:pt>
                <c:pt idx="4">
                  <c:v>82.0</c:v>
                </c:pt>
                <c:pt idx="5">
                  <c:v>282.0</c:v>
                </c:pt>
                <c:pt idx="6">
                  <c:v>380.0</c:v>
                </c:pt>
                <c:pt idx="7">
                  <c:v>297.0</c:v>
                </c:pt>
                <c:pt idx="8">
                  <c:v>314.0</c:v>
                </c:pt>
                <c:pt idx="9">
                  <c:v>3.0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'[Chart in Microsoft PowerPoint]DOE Annual Test Data'!$T$5</c:f>
              <c:strCache>
                <c:ptCount val="1"/>
                <c:pt idx="0">
                  <c:v>Shipping Damage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'[Chart in Microsoft PowerPoint]DOE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'[Chart in Microsoft PowerPoint]DOE Annual Test Data'!$T$16:$T$25</c:f>
              <c:numCache>
                <c:formatCode>0</c:formatCode>
                <c:ptCount val="10"/>
                <c:pt idx="0">
                  <c:v>2.0</c:v>
                </c:pt>
                <c:pt idx="1">
                  <c:v>2.0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4.0</c:v>
                </c:pt>
                <c:pt idx="6">
                  <c:v>4.0</c:v>
                </c:pt>
                <c:pt idx="7">
                  <c:v>0.0</c:v>
                </c:pt>
                <c:pt idx="8" formatCode="General">
                  <c:v>1.0</c:v>
                </c:pt>
                <c:pt idx="9" formatCode="General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9232568"/>
        <c:axId val="-2108946248"/>
      </c:lineChart>
      <c:catAx>
        <c:axId val="-2109232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4894259818731"/>
              <c:y val="0.8242448634140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8946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9462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Failures</a:t>
                </a:r>
              </a:p>
            </c:rich>
          </c:tx>
          <c:layout>
            <c:manualLayout>
              <c:xMode val="edge"/>
              <c:yMode val="edge"/>
              <c:x val="0.0151057401812689"/>
              <c:y val="0.2787887038017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2325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2688821752266"/>
          <c:y val="0.903032975358"/>
          <c:w val="0.465256797583082"/>
          <c:h val="0.07575779994614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Filters Rejected by fiscal Year</a:t>
            </a:r>
          </a:p>
        </c:rich>
      </c:tx>
      <c:layout>
        <c:manualLayout>
          <c:xMode val="edge"/>
          <c:yMode val="edge"/>
          <c:x val="0.290216058729884"/>
          <c:y val="0.034055727554179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403178448866"/>
          <c:y val="0.170278637770898"/>
          <c:w val="0.857381156361999"/>
          <c:h val="0.5789473684210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734552"/>
        <c:axId val="-2108936072"/>
      </c:barChart>
      <c:catAx>
        <c:axId val="-2108734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5904601187748"/>
              <c:y val="0.916408668730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8936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9360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Filters Rejected</a:t>
                </a:r>
              </a:p>
            </c:rich>
          </c:tx>
          <c:layout>
            <c:manualLayout>
              <c:xMode val="edge"/>
              <c:yMode val="edge"/>
              <c:x val="0.0118281354536565"/>
              <c:y val="0.2817336648708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08734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# Failures (PO/Specification Discreps &amp; Shipping ) by Fiscal Year</a:t>
            </a:r>
          </a:p>
        </c:rich>
      </c:tx>
      <c:layout>
        <c:manualLayout>
          <c:xMode val="edge"/>
          <c:yMode val="edge"/>
          <c:x val="0.126888217522659"/>
          <c:y val="0.0333334319763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208459214502"/>
          <c:y val="0.130303348445081"/>
          <c:w val="0.865558912386707"/>
          <c:h val="0.54242584761436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9460744"/>
        <c:axId val="-2109087336"/>
      </c:lineChart>
      <c:catAx>
        <c:axId val="-2109460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4894259818731"/>
              <c:y val="0.8242448634140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087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90873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Failures</a:t>
                </a:r>
              </a:p>
            </c:rich>
          </c:tx>
          <c:layout>
            <c:manualLayout>
              <c:xMode val="edge"/>
              <c:yMode val="edge"/>
              <c:x val="0.0151057401812689"/>
              <c:y val="0.27878870380179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460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2688821752266"/>
          <c:y val="0.903032975358"/>
          <c:w val="0.465256797583082"/>
          <c:h val="0.07575779994614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# Failures (Resistance, Penetration &amp; Manufacturing ) by Fiscal Year</a:t>
            </a:r>
          </a:p>
        </c:rich>
      </c:tx>
      <c:layout>
        <c:manualLayout>
          <c:xMode val="edge"/>
          <c:yMode val="edge"/>
          <c:x val="0.10892595035779"/>
          <c:y val="0.03343465045592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464531622698"/>
          <c:y val="0.130699088145897"/>
          <c:w val="0.865356161175776"/>
          <c:h val="0.541033434650456"/>
        </c:manualLayout>
      </c:layout>
      <c:lineChart>
        <c:grouping val="standard"/>
        <c:varyColors val="0"/>
        <c:ser>
          <c:idx val="0"/>
          <c:order val="0"/>
          <c:tx>
            <c:strRef>
              <c:f>'DOE Annual Test Data'!$R$5</c:f>
              <c:strCache>
                <c:ptCount val="1"/>
                <c:pt idx="0">
                  <c:v>Resistance</c:v>
                </c:pt>
              </c:strCache>
            </c:strRef>
          </c:tx>
          <c:spPr>
            <a:ln w="12700">
              <a:solidFill>
                <a:srgbClr val="0066CC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66CC"/>
              </a:solidFill>
              <a:ln>
                <a:solidFill>
                  <a:srgbClr val="0066CC"/>
                </a:solidFill>
                <a:prstDash val="solid"/>
              </a:ln>
            </c:spPr>
          </c:marker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Data'!$R$16:$R$25</c:f>
              <c:numCache>
                <c:formatCode>General</c:formatCode>
                <c:ptCount val="10"/>
                <c:pt idx="0">
                  <c:v>1.0</c:v>
                </c:pt>
                <c:pt idx="1">
                  <c:v>21.0</c:v>
                </c:pt>
                <c:pt idx="2">
                  <c:v>1.0</c:v>
                </c:pt>
                <c:pt idx="3">
                  <c:v>0.0</c:v>
                </c:pt>
                <c:pt idx="4">
                  <c:v>37.0</c:v>
                </c:pt>
                <c:pt idx="5">
                  <c:v>39.0</c:v>
                </c:pt>
                <c:pt idx="6">
                  <c:v>5.0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'DOE Annual Test Data'!$S$5</c:f>
              <c:strCache>
                <c:ptCount val="1"/>
                <c:pt idx="0">
                  <c:v>Penetration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Data'!$S$16:$S$25</c:f>
              <c:numCache>
                <c:formatCode>General</c:formatCode>
                <c:ptCount val="10"/>
                <c:pt idx="0">
                  <c:v>29.0</c:v>
                </c:pt>
                <c:pt idx="1">
                  <c:v>25.0</c:v>
                </c:pt>
                <c:pt idx="2">
                  <c:v>23.0</c:v>
                </c:pt>
                <c:pt idx="3">
                  <c:v>35.0</c:v>
                </c:pt>
                <c:pt idx="4">
                  <c:v>42.0</c:v>
                </c:pt>
                <c:pt idx="5">
                  <c:v>20.0</c:v>
                </c:pt>
                <c:pt idx="6">
                  <c:v>11.0</c:v>
                </c:pt>
                <c:pt idx="7">
                  <c:v>8.0</c:v>
                </c:pt>
                <c:pt idx="8">
                  <c:v>12.0</c:v>
                </c:pt>
                <c:pt idx="9">
                  <c:v>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'DOE Annual Test Data'!$T$5</c:f>
              <c:strCache>
                <c:ptCount val="1"/>
                <c:pt idx="0">
                  <c:v>Manufacturing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'DOE Annual Test Data'!$A$16:$A$25</c:f>
              <c:numCache>
                <c:formatCode>General</c:formatCode>
                <c:ptCount val="10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</c:numCache>
            </c:numRef>
          </c:cat>
          <c:val>
            <c:numRef>
              <c:f>'DOE Annual Test Data'!$T$16:$T$25</c:f>
              <c:numCache>
                <c:formatCode>General</c:formatCode>
                <c:ptCount val="10"/>
                <c:pt idx="0">
                  <c:v>133.0</c:v>
                </c:pt>
                <c:pt idx="1">
                  <c:v>228.0</c:v>
                </c:pt>
                <c:pt idx="2">
                  <c:v>477.0</c:v>
                </c:pt>
                <c:pt idx="3">
                  <c:v>492.0</c:v>
                </c:pt>
                <c:pt idx="4">
                  <c:v>302.0</c:v>
                </c:pt>
                <c:pt idx="5">
                  <c:v>199.0</c:v>
                </c:pt>
                <c:pt idx="6">
                  <c:v>700.0</c:v>
                </c:pt>
                <c:pt idx="7">
                  <c:v>65.0</c:v>
                </c:pt>
                <c:pt idx="8">
                  <c:v>60.0</c:v>
                </c:pt>
                <c:pt idx="9">
                  <c:v>42.0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721608"/>
        <c:axId val="-2108732232"/>
      </c:lineChart>
      <c:catAx>
        <c:axId val="-210872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5628195345147"/>
              <c:y val="0.823708206686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8732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732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Failures</a:t>
                </a:r>
              </a:p>
            </c:rich>
          </c:tx>
          <c:layout>
            <c:manualLayout>
              <c:xMode val="edge"/>
              <c:yMode val="edge"/>
              <c:x val="0.0151286042163597"/>
              <c:y val="0.2796352583586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87216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78366317581019"/>
          <c:y val="0.90273556231003"/>
          <c:w val="0.532526868415862"/>
          <c:h val="0.07598784194528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D991-EADA-4AB2-877D-D9FC5C26C47B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03A8-E56E-4DDA-AA9A-F0C886CD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693E71F-4D73-41E0-B1C8-2984B0B9682C}" type="datetime1">
              <a:rPr lang="en-US" altLang="en-US"/>
              <a:pPr/>
              <a:t>5/14/18</a:t>
            </a:fld>
            <a:endParaRPr lang="en-US" altLang="en-US" dirty="0"/>
          </a:p>
        </p:txBody>
      </p:sp>
      <p:sp>
        <p:nvSpPr>
          <p:cNvPr id="593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15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5DBFA5-3D9A-49F3-8A38-D2582F81CE60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1FF938C-E861-40FE-9FBB-948C33714A84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C4EC4A-D8CC-41A9-96A9-2DE0C497F550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6B9555-12FC-4F1E-9D6B-DF7C9C4006CD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848DDBD-A7FB-44CA-9D73-1BA06449CE3F}" type="datetime1">
              <a:rPr lang="en-US" altLang="en-US"/>
              <a:pPr/>
              <a:t>5/14/18</a:t>
            </a:fld>
            <a:endParaRPr lang="en-US" altLang="en-US" dirty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44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257F72-4C82-4249-BA45-A4ED6F53CEB4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AF6452-30AE-43A9-A950-98B7C8B8A8B3}" type="datetime1">
              <a:rPr lang="en-US" altLang="en-US"/>
              <a:pPr/>
              <a:t>5/14/18</a:t>
            </a:fld>
            <a:endParaRPr lang="en-US" altLang="en-US" dirty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89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C751C5-19A3-42F1-AE26-DDF23CCB5DA6}" type="datetime1">
              <a:rPr lang="en-US" altLang="en-US"/>
              <a:pPr/>
              <a:t>5/14/18</a:t>
            </a:fld>
            <a:endParaRPr lang="en-US" alt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290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10F81F-C5CA-4093-AD05-C17BFF0773C6}" type="datetime1">
              <a:rPr lang="en-US" altLang="en-US"/>
              <a:pPr/>
              <a:t>5/14/18</a:t>
            </a:fld>
            <a:endParaRPr lang="en-US" alt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05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98AC4D-5BEE-4700-B7ED-0EDC12C0F4F6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D3CDEA-CB51-458F-9AF7-37A2085BA215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695200-7DD0-459D-8F7C-08FA237F366B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9F6AC4-1A0C-4CF5-A0F5-6E83DFB4981A}" type="datetime1">
              <a:rPr lang="en-US" altLang="en-US"/>
              <a:pPr/>
              <a:t>5/14/18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46CE35-7706-4282-BAAB-CE52CB468A4F}" type="datetime1">
              <a:rPr lang="en-US" altLang="en-US"/>
              <a:pPr/>
              <a:t>5/14/18</a:t>
            </a:fld>
            <a:endParaRPr lang="en-US" altLang="en-US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70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3EC-236C-40D1-8BD2-B8375FFF65DA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CB8-6581-4EFE-A3F6-661B8A5D6485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511E-C4DB-4092-8BF4-C806C182FEA0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4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D949-F25E-4003-BA8B-51846A3FAAB3}" type="datetime1">
              <a:rPr lang="en-US" smtClean="0"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66FF-196C-4058-B664-8F27FD0A6679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072B-F138-4655-89A6-1AD337C2AB05}" type="datetime1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6828-D7D0-4BF9-9C6F-D1A56C1FB8A0}" type="datetime1">
              <a:rPr lang="en-US" smtClean="0"/>
              <a:t>5/14/18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404E-8952-40C5-AB63-ED4ED3038D21}" type="datetime1">
              <a:rPr lang="en-US" smtClean="0"/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6462-FC5E-4522-9A26-77EFC0A26F64}" type="datetime1">
              <a:rPr lang="en-US" smtClean="0"/>
              <a:t>5/14/18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37FE-9F81-4415-9C3B-08C1A4906952}" type="datetime1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4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CC0D-6341-4EC8-A0D0-8803E08469E1}" type="datetime1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FBE3-3435-4086-AAE3-D363AF077AA3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5964-ADEB-4C42-805D-D56C2B92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 DISCLAIMER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The Views Expressed Are Solely Those Of The Presenters And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Not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Endorsement By The </a:t>
            </a:r>
          </a:p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U. S. Department Of Energy Is Intended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8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1600200" y="2514600"/>
            <a:ext cx="6629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tx2"/>
                </a:solidFill>
                <a:latin typeface="Arial" charset="0"/>
              </a:rPr>
              <a:t>Filter Testing &amp; Inspection Failures</a:t>
            </a:r>
            <a:endParaRPr lang="en-US" altLang="en-US" sz="4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Shipped without Crate</a:t>
            </a:r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- REJECT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791200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Fluid Seal </a:t>
            </a:r>
            <a:r>
              <a:rPr lang="en-US" altLang="en-US" dirty="0"/>
              <a:t>- REJECT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FILTER</a:t>
            </a:r>
            <a:r>
              <a:rPr lang="en-US" altLang="en-US" sz="2000" dirty="0"/>
              <a:t> </a:t>
            </a:r>
            <a:r>
              <a:rPr lang="en-US" altLang="en-US" dirty="0"/>
              <a:t>CRATE </a:t>
            </a:r>
            <a:r>
              <a:rPr lang="en-US" altLang="en-US" dirty="0" smtClean="0"/>
              <a:t>DAMAGE</a:t>
            </a:r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Gasket - Reject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3200400" cy="762000"/>
          </a:xfrm>
        </p:spPr>
        <p:txBody>
          <a:bodyPr/>
          <a:lstStyle/>
          <a:p>
            <a:r>
              <a:rPr lang="en-US" altLang="en-US" dirty="0" smtClean="0"/>
              <a:t>     </a:t>
            </a:r>
            <a:r>
              <a:rPr lang="en-US" altLang="en-US" u="sng" dirty="0" smtClean="0"/>
              <a:t>Summary</a:t>
            </a:r>
            <a:endParaRPr lang="en-US" altLang="en-US" u="sng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4114800"/>
          </a:xfrm>
        </p:spPr>
        <p:txBody>
          <a:bodyPr>
            <a:normAutofit/>
          </a:bodyPr>
          <a:lstStyle/>
          <a:p>
            <a:endParaRPr lang="en-US" altLang="en-US" b="1" dirty="0"/>
          </a:p>
          <a:p>
            <a:r>
              <a:rPr lang="en-US" altLang="en-US" dirty="0" smtClean="0"/>
              <a:t>The results from testing &amp; inspecting DOE </a:t>
            </a:r>
            <a:r>
              <a:rPr lang="en-US" altLang="en-US" dirty="0"/>
              <a:t>f</a:t>
            </a:r>
            <a:r>
              <a:rPr lang="en-US" altLang="en-US" dirty="0" smtClean="0"/>
              <a:t>ilter manufacturers have varied during last ten years as shown by the Filter Test Facility (FTF) reports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9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59436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Any Questions? </a:t>
            </a:r>
            <a:br>
              <a:rPr lang="en-US" altLang="en-US" dirty="0"/>
            </a:br>
            <a:endParaRPr lang="en-US" altLang="en-US" dirty="0">
              <a:solidFill>
                <a:srgbClr val="FF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Brian Bolton - Director of  ATI Engineering </a:t>
            </a:r>
            <a:r>
              <a:rPr lang="en-US" altLang="en-US" sz="2400" dirty="0"/>
              <a:t>,</a:t>
            </a:r>
            <a:r>
              <a:rPr lang="en-US" altLang="en-US" sz="2400" dirty="0" smtClean="0"/>
              <a:t> Operations  and          </a:t>
            </a:r>
            <a:r>
              <a:rPr lang="en-US" altLang="en-US" sz="2400" dirty="0"/>
              <a:t>		</a:t>
            </a:r>
            <a:r>
              <a:rPr lang="en-US" altLang="en-US" sz="2400" dirty="0" smtClean="0"/>
              <a:t>      Test Lab</a:t>
            </a:r>
            <a:r>
              <a:rPr lang="en-US" altLang="en-US" sz="2400" dirty="0"/>
              <a:t>				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Christopher Hart - Lab Manager</a:t>
            </a:r>
            <a:r>
              <a:rPr lang="en-US" altLang="en-US" sz="2400" dirty="0"/>
              <a:t>		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Kenneth Rhames  - Filter Technician</a:t>
            </a:r>
            <a:r>
              <a:rPr lang="en-US" altLang="en-US" sz="2400" dirty="0"/>
              <a:t>	</a:t>
            </a:r>
            <a:r>
              <a:rPr lang="en-US" altLang="en-US" dirty="0"/>
              <a:t>	</a:t>
            </a:r>
            <a:br>
              <a:rPr lang="en-US" altLang="en-US" dirty="0"/>
            </a:br>
            <a:r>
              <a:rPr lang="en-US" altLang="en-US" dirty="0"/>
              <a:t>								</a:t>
            </a:r>
            <a:br>
              <a:rPr lang="en-US" altLang="en-US" dirty="0"/>
            </a:br>
            <a:r>
              <a:rPr lang="en-US" altLang="en-US" dirty="0"/>
              <a:t>			 					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DOE DISCLAIMER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endParaRPr lang="en-US" altLang="en-US" sz="2000" dirty="0"/>
          </a:p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The Views Expressed Are Solely Those Of The Presenters And No Endorsement By The </a:t>
            </a:r>
          </a:p>
          <a:p>
            <a:pPr algn="ctr"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U. S. Department Of Energy Is Intended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533400" y="17526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3400" y="51054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88988" y="2523692"/>
            <a:ext cx="75168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dirty="0" smtClean="0">
                <a:latin typeface="Arial" charset="0"/>
              </a:rPr>
              <a:t>             Filter </a:t>
            </a:r>
            <a:r>
              <a:rPr lang="en-US" altLang="en-US" sz="2800" b="1" i="1" dirty="0">
                <a:latin typeface="Arial" charset="0"/>
              </a:rPr>
              <a:t>Test Facility </a:t>
            </a:r>
          </a:p>
          <a:p>
            <a:r>
              <a:rPr lang="en-US" altLang="en-US" sz="2800" b="1" i="1" dirty="0">
                <a:latin typeface="Arial" charset="0"/>
              </a:rPr>
              <a:t> </a:t>
            </a:r>
            <a:r>
              <a:rPr lang="en-US" altLang="en-US" sz="2800" b="1" i="1" dirty="0" smtClean="0">
                <a:latin typeface="Arial" charset="0"/>
              </a:rPr>
              <a:t>   Report </a:t>
            </a:r>
            <a:r>
              <a:rPr lang="en-US" altLang="en-US" sz="2800" b="1" i="1" dirty="0">
                <a:latin typeface="Arial" charset="0"/>
              </a:rPr>
              <a:t>On The Testing of HEPA</a:t>
            </a:r>
          </a:p>
          <a:p>
            <a:r>
              <a:rPr lang="en-US" altLang="en-US" sz="2800" b="1" i="1" dirty="0">
                <a:latin typeface="Arial" charset="0"/>
              </a:rPr>
              <a:t> </a:t>
            </a:r>
            <a:r>
              <a:rPr lang="en-US" altLang="en-US" sz="2800" b="1" i="1" dirty="0" smtClean="0">
                <a:latin typeface="Arial" charset="0"/>
              </a:rPr>
              <a:t>             Filters </a:t>
            </a:r>
            <a:r>
              <a:rPr lang="en-US" altLang="en-US" sz="2800" b="1" i="1" dirty="0">
                <a:latin typeface="Arial" charset="0"/>
              </a:rPr>
              <a:t>for the </a:t>
            </a:r>
            <a:r>
              <a:rPr lang="en-US" altLang="en-US" sz="2800" b="1" i="1" dirty="0" smtClean="0">
                <a:latin typeface="Arial" charset="0"/>
              </a:rPr>
              <a:t>DOE</a:t>
            </a:r>
          </a:p>
          <a:p>
            <a:endParaRPr lang="en-US" altLang="en-US" sz="2800" b="1" i="1" dirty="0">
              <a:latin typeface="Arial" charset="0"/>
            </a:endParaRPr>
          </a:p>
          <a:p>
            <a:r>
              <a:rPr lang="en-US" altLang="en-US" sz="2800" b="1" i="1" dirty="0" smtClean="0">
                <a:latin typeface="Arial" charset="0"/>
              </a:rPr>
              <a:t>Presented By: Christopher Hart</a:t>
            </a:r>
          </a:p>
          <a:p>
            <a:endParaRPr lang="en-US" altLang="en-US" sz="2800" b="1" i="1" dirty="0">
              <a:latin typeface="Arial" charset="0"/>
            </a:endParaRPr>
          </a:p>
          <a:p>
            <a:endParaRPr lang="en-US" altLang="en-US" sz="2800" b="1" i="1" dirty="0">
              <a:latin typeface="Arial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219200" y="3810000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800" dirty="0"/>
          </a:p>
        </p:txBody>
      </p:sp>
      <p:pic>
        <p:nvPicPr>
          <p:cNvPr id="17414" name="Picture 1" descr="Machine generated alternative text: •‘&#10;...&#10;• :•.&#10;— •.•.&#10;T &#10;. :.:.&#10;•&#10;.&#10;....&#10;. .; • : ••.&#10;.••O•• C.&#10;•e.ee&#10;•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84669"/>
            <a:ext cx="914400" cy="67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3028" y="6404101"/>
            <a:ext cx="35509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6666"/>
                </a:solidFill>
              </a:rPr>
              <a:t>Protecting People, Products, and Critical Infrastructure</a:t>
            </a:r>
            <a:endParaRPr lang="en-US" sz="1100" dirty="0">
              <a:solidFill>
                <a:srgbClr val="006666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9258" t="7672" r="11387" b="7824"/>
          <a:stretch>
            <a:fillRect/>
          </a:stretch>
        </p:blipFill>
        <p:spPr bwMode="auto">
          <a:xfrm>
            <a:off x="0" y="6309360"/>
            <a:ext cx="6096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6375931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 smtClean="0"/>
              <a:t>International Society for Nuclear Air Treatment Technologies</a:t>
            </a:r>
          </a:p>
          <a:p>
            <a:r>
              <a:rPr lang="en-US" sz="1050" b="1" dirty="0" smtClean="0"/>
              <a:t>35th Nuclear Air Cleaning Conference ●</a:t>
            </a:r>
            <a:r>
              <a:rPr lang="en-US" sz="1050" b="1" baseline="0" dirty="0" smtClean="0"/>
              <a:t> June 3-5 ,2018</a:t>
            </a:r>
            <a:r>
              <a:rPr lang="en-US" sz="1050" b="1" dirty="0" smtClean="0"/>
              <a:t>●</a:t>
            </a:r>
            <a:r>
              <a:rPr lang="en-US" sz="1050" b="1" baseline="0" dirty="0" smtClean="0"/>
              <a:t> Charleston</a:t>
            </a:r>
            <a:r>
              <a:rPr lang="en-US" sz="1050" b="1" dirty="0" smtClean="0"/>
              <a:t> SC</a:t>
            </a:r>
            <a:endParaRPr lang="en-US" sz="105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8988" y="304800"/>
            <a:ext cx="717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Techniques International Test Laboratory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7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 Air Techniques International Test Laboratory Overview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Air Techniques </a:t>
            </a:r>
            <a:r>
              <a:rPr lang="en-US" altLang="en-US" sz="2400" dirty="0" smtClean="0"/>
              <a:t>International Filter Test Laboratory (ATITL) is under contract from DOE to operate the FTF (Filter Test Facility)in </a:t>
            </a:r>
            <a:r>
              <a:rPr lang="en-US" altLang="en-US" sz="2400" dirty="0"/>
              <a:t>Baltimore, </a:t>
            </a:r>
            <a:r>
              <a:rPr lang="en-US" altLang="en-US" sz="2400" dirty="0" smtClean="0"/>
              <a:t>Maryland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Secretary </a:t>
            </a:r>
            <a:r>
              <a:rPr lang="en-US" altLang="en-US" sz="2400" dirty="0"/>
              <a:t>of Energy  Memo, June 4, 2001, the Filter Test Lab is to be utilized by DOE Site Contractors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Testing service is provided to the DOE complex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DOE work has top priority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Rejection Categories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  <a:buFontTx/>
              <a:buNone/>
            </a:pPr>
            <a:r>
              <a:rPr lang="en-US" altLang="en-US" sz="1600" b="1" i="1" dirty="0" smtClean="0"/>
              <a:t>Resistance:     </a:t>
            </a:r>
            <a:r>
              <a:rPr lang="en-US" altLang="en-US" sz="1600" dirty="0" smtClean="0"/>
              <a:t>Criteria </a:t>
            </a:r>
            <a:r>
              <a:rPr lang="en-US" altLang="en-US" sz="1600" dirty="0"/>
              <a:t>of </a:t>
            </a:r>
            <a:r>
              <a:rPr lang="en-US" altLang="en-US" sz="1600" dirty="0">
                <a:cs typeface="Arial" charset="0"/>
              </a:rPr>
              <a:t>≤</a:t>
            </a:r>
            <a:r>
              <a:rPr lang="en-US" altLang="en-US" sz="1600" dirty="0"/>
              <a:t> 1.0 “ w.g. </a:t>
            </a:r>
            <a:r>
              <a:rPr lang="en-US" altLang="en-US" sz="1600" dirty="0" smtClean="0"/>
              <a:t>to</a:t>
            </a:r>
            <a:r>
              <a:rPr lang="en-US" altLang="en-US" sz="1600" dirty="0">
                <a:cs typeface="Arial" charset="0"/>
              </a:rPr>
              <a:t> ≤</a:t>
            </a:r>
            <a:r>
              <a:rPr lang="en-US" altLang="en-US" sz="1600" dirty="0"/>
              <a:t> 1.3” </a:t>
            </a:r>
            <a:r>
              <a:rPr lang="en-US" altLang="en-US" sz="1600" dirty="0" smtClean="0"/>
              <a:t>w.g. depending on minimum rated air flow.</a:t>
            </a:r>
            <a:endParaRPr lang="en-US" altLang="en-US" sz="1600" u="sng" dirty="0"/>
          </a:p>
          <a:p>
            <a:pPr marL="292100" indent="-292100">
              <a:lnSpc>
                <a:spcPct val="90000"/>
              </a:lnSpc>
            </a:pPr>
            <a:endParaRPr lang="en-US" altLang="en-US" sz="1600" b="1" i="1" u="sng" dirty="0"/>
          </a:p>
          <a:p>
            <a:pPr marL="292100" indent="-292100">
              <a:lnSpc>
                <a:spcPct val="90000"/>
              </a:lnSpc>
              <a:buFontTx/>
              <a:buNone/>
            </a:pPr>
            <a:r>
              <a:rPr lang="en-US" altLang="en-US" sz="1600" b="1" i="1" u="sng" dirty="0"/>
              <a:t>Penetration:</a:t>
            </a:r>
            <a:r>
              <a:rPr lang="en-US" altLang="en-US" sz="1600" dirty="0"/>
              <a:t>   </a:t>
            </a:r>
            <a:r>
              <a:rPr lang="en-US" altLang="en-US" sz="1600" dirty="0">
                <a:cs typeface="Arial" charset="0"/>
              </a:rPr>
              <a:t>≤</a:t>
            </a:r>
            <a:r>
              <a:rPr lang="en-US" altLang="en-US" sz="1600" dirty="0"/>
              <a:t>0.03</a:t>
            </a:r>
            <a:r>
              <a:rPr lang="en-US" altLang="en-US" sz="1600" dirty="0" smtClean="0"/>
              <a:t>% of upstream concentration</a:t>
            </a:r>
            <a:endParaRPr lang="en-US" altLang="en-US" sz="1600" dirty="0"/>
          </a:p>
          <a:p>
            <a:pPr marL="292100" indent="-292100">
              <a:lnSpc>
                <a:spcPct val="90000"/>
              </a:lnSpc>
            </a:pPr>
            <a:endParaRPr lang="en-US" altLang="en-US" sz="1600" dirty="0"/>
          </a:p>
          <a:p>
            <a:pPr marL="292100" indent="-292100">
              <a:lnSpc>
                <a:spcPct val="90000"/>
              </a:lnSpc>
              <a:buFontTx/>
              <a:buNone/>
            </a:pPr>
            <a:r>
              <a:rPr lang="en-US" altLang="en-US" sz="1600" b="1" i="1" u="sng" dirty="0"/>
              <a:t>Manufacturing Defects</a:t>
            </a:r>
            <a:r>
              <a:rPr lang="en-US" altLang="en-US" sz="1600" b="1" i="1" dirty="0"/>
              <a:t>:  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/>
              <a:t>Filter Frame/Case </a:t>
            </a:r>
            <a:r>
              <a:rPr lang="en-US" altLang="en-US" sz="1600" dirty="0" smtClean="0"/>
              <a:t>Defective</a:t>
            </a:r>
            <a:r>
              <a:rPr lang="en-US" altLang="en-US" sz="1600" dirty="0"/>
              <a:t> </a:t>
            </a:r>
            <a:endParaRPr lang="en-US" altLang="en-US" sz="1600" dirty="0" smtClean="0"/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 smtClean="0"/>
              <a:t>Damaged Gaskets</a:t>
            </a:r>
            <a:endParaRPr lang="en-US" altLang="en-US" sz="1600" dirty="0"/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 smtClean="0"/>
              <a:t>Incorrect Faceguard </a:t>
            </a:r>
            <a:r>
              <a:rPr lang="en-US" altLang="en-US" sz="1600" dirty="0"/>
              <a:t>installation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/>
              <a:t>Incorrect </a:t>
            </a:r>
            <a:r>
              <a:rPr lang="en-US" altLang="en-US" sz="1600" dirty="0" smtClean="0"/>
              <a:t>Filter </a:t>
            </a:r>
            <a:r>
              <a:rPr lang="en-US" altLang="en-US" sz="1600" dirty="0"/>
              <a:t>pack installation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/>
              <a:t>Defective media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/>
              <a:t>Sealant problems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 smtClean="0"/>
              <a:t>Separator issues</a:t>
            </a:r>
            <a:endParaRPr lang="en-US" altLang="en-US" sz="1600" dirty="0"/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/>
              <a:t>Missing rivets or bolts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 smtClean="0"/>
              <a:t>Not within Dimensional </a:t>
            </a:r>
            <a:r>
              <a:rPr lang="en-US" altLang="en-US" sz="1600" dirty="0"/>
              <a:t>tolerance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1600" dirty="0"/>
              <a:t>Out of square measurements</a:t>
            </a:r>
          </a:p>
          <a:p>
            <a:pPr marL="292100" indent="-292100">
              <a:lnSpc>
                <a:spcPct val="90000"/>
              </a:lnSpc>
            </a:pPr>
            <a:endParaRPr lang="en-US" altLang="en-US" sz="1600" dirty="0"/>
          </a:p>
          <a:p>
            <a:pPr marL="292100" indent="-292100">
              <a:lnSpc>
                <a:spcPct val="90000"/>
              </a:lnSpc>
              <a:buFontTx/>
              <a:buNone/>
            </a:pPr>
            <a:endParaRPr lang="en-US" alt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Rejection </a:t>
            </a:r>
            <a:r>
              <a:rPr lang="en-US" altLang="en-US" dirty="0" smtClean="0"/>
              <a:t>Categories (continued)</a:t>
            </a:r>
            <a:endParaRPr lang="en-US" alt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1600" b="1" i="1" u="sng" dirty="0"/>
          </a:p>
          <a:p>
            <a:pPr>
              <a:buFontTx/>
              <a:buNone/>
            </a:pPr>
            <a:r>
              <a:rPr lang="en-US" altLang="en-US" sz="1600" b="1" i="1" u="sng" dirty="0"/>
              <a:t>P.O/ Specification Discrepancy:</a:t>
            </a:r>
          </a:p>
          <a:p>
            <a:r>
              <a:rPr lang="en-US" altLang="en-US" sz="1600" dirty="0"/>
              <a:t>Missing UL labels</a:t>
            </a:r>
          </a:p>
          <a:p>
            <a:r>
              <a:rPr lang="en-US" altLang="en-US" sz="1600" dirty="0"/>
              <a:t>Labeled </a:t>
            </a:r>
            <a:r>
              <a:rPr lang="en-US" altLang="en-US" sz="1600" dirty="0" smtClean="0"/>
              <a:t>incorrectly***</a:t>
            </a:r>
            <a:endParaRPr lang="en-US" altLang="en-US" sz="1600" dirty="0"/>
          </a:p>
          <a:p>
            <a:r>
              <a:rPr lang="en-US" altLang="en-US" sz="1600" dirty="0"/>
              <a:t>Filters rated </a:t>
            </a:r>
            <a:r>
              <a:rPr lang="en-US" altLang="en-US" sz="1600" dirty="0" smtClean="0"/>
              <a:t>incorrectly***</a:t>
            </a:r>
            <a:endParaRPr lang="en-US" altLang="en-US" sz="1600" dirty="0"/>
          </a:p>
          <a:p>
            <a:r>
              <a:rPr lang="en-US" altLang="en-US" sz="1600" dirty="0"/>
              <a:t>Wrong model </a:t>
            </a:r>
            <a:r>
              <a:rPr lang="en-US" altLang="en-US" sz="1600" dirty="0" smtClean="0"/>
              <a:t>number***</a:t>
            </a:r>
            <a:endParaRPr lang="en-US" altLang="en-US" sz="1600" dirty="0"/>
          </a:p>
          <a:p>
            <a:r>
              <a:rPr lang="en-US" altLang="en-US" sz="1600" dirty="0" smtClean="0"/>
              <a:t>Packaging</a:t>
            </a:r>
            <a:endParaRPr lang="en-US" altLang="en-US" sz="1600" dirty="0"/>
          </a:p>
          <a:p>
            <a:pPr>
              <a:buFontTx/>
              <a:buNone/>
            </a:pPr>
            <a:endParaRPr lang="en-US" altLang="en-US" sz="2000" dirty="0"/>
          </a:p>
          <a:p>
            <a:pPr>
              <a:buFontTx/>
              <a:buNone/>
            </a:pPr>
            <a:r>
              <a:rPr lang="en-US" altLang="en-US" sz="1600" b="1" i="1" u="sng" dirty="0"/>
              <a:t>Shipping Damage: </a:t>
            </a:r>
          </a:p>
          <a:p>
            <a:r>
              <a:rPr lang="en-US" altLang="en-US" sz="1600" dirty="0"/>
              <a:t>(Inspect Damage to Shipping Crates, Pallets &amp; Filter Cartons)</a:t>
            </a:r>
          </a:p>
          <a:p>
            <a:r>
              <a:rPr lang="en-US" altLang="en-US" sz="1600" dirty="0"/>
              <a:t> Reject Filter when Damaged</a:t>
            </a:r>
          </a:p>
          <a:p>
            <a:pPr>
              <a:buFontTx/>
              <a:buNone/>
            </a:pPr>
            <a:endParaRPr lang="en-US" altLang="en-US" sz="1600" dirty="0"/>
          </a:p>
          <a:p>
            <a:pPr>
              <a:buFontTx/>
              <a:buNone/>
            </a:pPr>
            <a:endParaRPr lang="en-US" alt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Filter </a:t>
            </a:r>
            <a:r>
              <a:rPr lang="en-US" altLang="en-US">
                <a:solidFill>
                  <a:schemeClr val="tx1"/>
                </a:solidFill>
              </a:rPr>
              <a:t>Rejections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533400" y="5943600"/>
            <a:ext cx="381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b="1" dirty="0" smtClean="0"/>
              <a:t>** Thru Mar 2018 data  not yet finalized</a:t>
            </a:r>
            <a:endParaRPr lang="en-US" altLang="en-US" sz="1200" b="1" dirty="0"/>
          </a:p>
        </p:txBody>
      </p:sp>
      <p:graphicFrame>
        <p:nvGraphicFramePr>
          <p:cNvPr id="259941" name="Group 18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9170466"/>
              </p:ext>
            </p:extLst>
          </p:nvPr>
        </p:nvGraphicFramePr>
        <p:xfrm>
          <a:off x="533400" y="1630674"/>
          <a:ext cx="8305801" cy="4312926"/>
        </p:xfrm>
        <a:graphic>
          <a:graphicData uri="http://schemas.openxmlformats.org/drawingml/2006/table">
            <a:tbl>
              <a:tblPr/>
              <a:tblGrid>
                <a:gridCol w="977153"/>
                <a:gridCol w="851647"/>
                <a:gridCol w="1371600"/>
                <a:gridCol w="1295400"/>
                <a:gridCol w="990600"/>
                <a:gridCol w="838200"/>
                <a:gridCol w="990600"/>
                <a:gridCol w="990601"/>
              </a:tblGrid>
              <a:tr h="5895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Fiscal Year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Tested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Resistance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Penetration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Mfg. Defects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P.O. /Spec.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Shipping Damage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Rejected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HEPA FAILURES BY TYPE</a:t>
            </a:r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3143904"/>
              </p:ext>
            </p:extLst>
          </p:nvPr>
        </p:nvGraphicFramePr>
        <p:xfrm>
          <a:off x="736600" y="2909888"/>
          <a:ext cx="3708400" cy="20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85800" y="1752600"/>
            <a:ext cx="7848600" cy="4343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535901"/>
              </p:ext>
            </p:extLst>
          </p:nvPr>
        </p:nvGraphicFramePr>
        <p:xfrm>
          <a:off x="685800" y="17526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421055"/>
              </p:ext>
            </p:extLst>
          </p:nvPr>
        </p:nvGraphicFramePr>
        <p:xfrm>
          <a:off x="685800" y="17526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prstClr val="black"/>
                </a:solidFill>
              </a:rPr>
              <a:t>HEPA FILTER REJECTION BY </a:t>
            </a:r>
            <a:r>
              <a:rPr lang="en-US" altLang="en-US" sz="3200" dirty="0" smtClean="0">
                <a:solidFill>
                  <a:prstClr val="black"/>
                </a:solidFill>
              </a:rPr>
              <a:t>NUMBER  FOR PO/SPEC AND SHIPPING DAMAGE</a:t>
            </a:r>
            <a:endParaRPr lang="en-US" alt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89274"/>
              </p:ext>
            </p:extLst>
          </p:nvPr>
        </p:nvGraphicFramePr>
        <p:xfrm>
          <a:off x="685800" y="1829077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149898"/>
              </p:ext>
            </p:extLst>
          </p:nvPr>
        </p:nvGraphicFramePr>
        <p:xfrm>
          <a:off x="685800" y="1828800"/>
          <a:ext cx="7772400" cy="435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HEPA FILTER REJECTION BY </a:t>
            </a:r>
            <a:r>
              <a:rPr lang="en-US" altLang="en-US" sz="3200" dirty="0" smtClean="0"/>
              <a:t>NUMBER FOR RESISTANTANCE ,PENETRATION AND MANUFACTURING</a:t>
            </a:r>
            <a:endParaRPr lang="en-US" alt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40534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53066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642504"/>
              </p:ext>
            </p:extLst>
          </p:nvPr>
        </p:nvGraphicFramePr>
        <p:xfrm>
          <a:off x="685800" y="1752600"/>
          <a:ext cx="77724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5964-ADEB-4C42-805D-D56C2B92E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593</Words>
  <Application>Microsoft Macintosh PowerPoint</Application>
  <PresentationFormat>On-screen Show (4:3)</PresentationFormat>
  <Paragraphs>220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DOE DISCLAIMER</vt:lpstr>
      <vt:lpstr>PowerPoint Presentation</vt:lpstr>
      <vt:lpstr> Air Techniques International Test Laboratory Overview</vt:lpstr>
      <vt:lpstr>Rejection Categories</vt:lpstr>
      <vt:lpstr>Rejection Categories (continued)</vt:lpstr>
      <vt:lpstr>Summary Of Filter Rejections</vt:lpstr>
      <vt:lpstr>HEPA FAILURES BY TYPE</vt:lpstr>
      <vt:lpstr>HEPA FILTER REJECTION BY NUMBER  FOR PO/SPEC AND SHIPPING DAMAGE</vt:lpstr>
      <vt:lpstr>HEPA FILTER REJECTION BY NUMBER FOR RESISTANTANCE ,PENETRATION AND MANUFACTURING</vt:lpstr>
      <vt:lpstr>PowerPoint Presentation</vt:lpstr>
      <vt:lpstr>Shipped without Crate</vt:lpstr>
      <vt:lpstr>CASE - REJECT</vt:lpstr>
      <vt:lpstr>Fluid Seal - REJECT</vt:lpstr>
      <vt:lpstr>FILTER CRATE DAMAGE</vt:lpstr>
      <vt:lpstr>Loose Gasket - Reject</vt:lpstr>
      <vt:lpstr>     Summary</vt:lpstr>
      <vt:lpstr> Any Questions?  </vt:lpstr>
      <vt:lpstr>DOE DISCLAIMER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Hart</dc:creator>
  <cp:lastModifiedBy>Charles Waggoner</cp:lastModifiedBy>
  <cp:revision>20</cp:revision>
  <dcterms:created xsi:type="dcterms:W3CDTF">2018-05-08T17:40:46Z</dcterms:created>
  <dcterms:modified xsi:type="dcterms:W3CDTF">2018-05-14T14:09:45Z</dcterms:modified>
</cp:coreProperties>
</file>