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38"/>
  </p:notesMasterIdLst>
  <p:sldIdLst>
    <p:sldId id="707" r:id="rId2"/>
    <p:sldId id="709" r:id="rId3"/>
    <p:sldId id="796" r:id="rId4"/>
    <p:sldId id="710" r:id="rId5"/>
    <p:sldId id="711" r:id="rId6"/>
    <p:sldId id="714" r:id="rId7"/>
    <p:sldId id="715" r:id="rId8"/>
    <p:sldId id="740" r:id="rId9"/>
    <p:sldId id="797" r:id="rId10"/>
    <p:sldId id="798" r:id="rId11"/>
    <p:sldId id="799" r:id="rId12"/>
    <p:sldId id="718" r:id="rId13"/>
    <p:sldId id="719" r:id="rId14"/>
    <p:sldId id="712" r:id="rId15"/>
    <p:sldId id="721" r:id="rId16"/>
    <p:sldId id="722" r:id="rId17"/>
    <p:sldId id="724" r:id="rId18"/>
    <p:sldId id="735" r:id="rId19"/>
    <p:sldId id="734" r:id="rId20"/>
    <p:sldId id="743" r:id="rId21"/>
    <p:sldId id="736" r:id="rId22"/>
    <p:sldId id="744" r:id="rId23"/>
    <p:sldId id="733" r:id="rId24"/>
    <p:sldId id="725" r:id="rId25"/>
    <p:sldId id="747" r:id="rId26"/>
    <p:sldId id="787" r:id="rId27"/>
    <p:sldId id="788" r:id="rId28"/>
    <p:sldId id="789" r:id="rId29"/>
    <p:sldId id="800" r:id="rId30"/>
    <p:sldId id="805" r:id="rId31"/>
    <p:sldId id="801" r:id="rId32"/>
    <p:sldId id="802" r:id="rId33"/>
    <p:sldId id="803" r:id="rId34"/>
    <p:sldId id="806" r:id="rId35"/>
    <p:sldId id="804" r:id="rId36"/>
    <p:sldId id="795" r:id="rId37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61C47"/>
    <a:srgbClr val="C6531F"/>
    <a:srgbClr val="C01338"/>
    <a:srgbClr val="C00000"/>
    <a:srgbClr val="79C82A"/>
    <a:srgbClr val="DE7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2787"/>
    <p:restoredTop sz="90890" autoAdjust="0"/>
  </p:normalViewPr>
  <p:slideViewPr>
    <p:cSldViewPr>
      <p:cViewPr varScale="1">
        <p:scale>
          <a:sx n="99" d="100"/>
          <a:sy n="99" d="100"/>
        </p:scale>
        <p:origin x="-3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4/16/18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700088"/>
            <a:ext cx="46545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7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BCA06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D0AD-53B0-4544-9E9D-4200F6508758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34436-5D68-4890-989E-C234D96C15D2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2304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CA06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D0AD-53B0-4544-9E9D-4200F6508758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43F31C-FC08-480E-89F2-BE02BC6A4A33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6726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BCA06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D0AD-53B0-4544-9E9D-4200F6508758}" type="datetimeFigureOut">
              <a:rPr lang="en-US" smtClean="0"/>
              <a:pPr/>
              <a:t>4/16/18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49DEA2-C18D-49ED-9BA5-89B98D0617C1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928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CA06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D0AD-53B0-4544-9E9D-4200F6508758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879F29-07CC-4734-BC9D-F46D4774DF95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98752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D0AD-53B0-4544-9E9D-4200F6508758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2617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CA06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D0AD-53B0-4544-9E9D-4200F6508758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FB47B6-E5D9-439A-BE4E-EE64598FF312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9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CA06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D0AD-53B0-4544-9E9D-4200F6508758}" type="datetimeFigureOut">
              <a:rPr lang="en-US" smtClean="0"/>
              <a:pPr/>
              <a:t>4/16/18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49DEA2-C18D-49ED-9BA5-89B98D0617C1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9537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CA06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D0AD-53B0-4544-9E9D-4200F6508758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C3E192-77A4-4967-844C-956291C8F121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90004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23DA2-ED2F-4FAA-88F8-13BB1F924E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0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BCA06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D0AD-53B0-4544-9E9D-4200F6508758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CBA08-3EB1-495B-AF72-9B2DD7D4D1BD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18812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D0AD-53B0-4544-9E9D-4200F6508758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100D8-BB89-428B-B60F-A4CDEC89E416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7173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bg1">
              <a:lumMod val="95000"/>
            </a:schemeClr>
          </a:fgClr>
          <a:bgClr>
            <a:srgbClr val="ECECE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8D0AD-53B0-4544-9E9D-4200F6508758}" type="datetimeFigureOut">
              <a:rPr lang="en-US" smtClean="0"/>
              <a:pPr/>
              <a:t>4/16/18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49DEA2-C18D-49ED-9BA5-89B98D0617C1}" type="slidenum">
              <a:rPr lang="en-US" smtClean="0"/>
              <a:pPr>
                <a:defRPr/>
              </a:pPr>
              <a:t>‹#›</a:t>
            </a:fld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0"/>
            <a:ext cx="9144000" cy="1181100"/>
            <a:chOff x="0" y="0"/>
            <a:chExt cx="9144000" cy="99060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0"/>
              <a:ext cx="9143999" cy="990600"/>
            </a:xfrm>
            <a:prstGeom prst="rect">
              <a:avLst/>
            </a:prstGeom>
            <a:pattFill prst="shingle">
              <a:fgClr>
                <a:srgbClr val="1C4372"/>
              </a:fgClr>
              <a:bgClr>
                <a:srgbClr val="002B55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CA06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 rot="5400000">
              <a:off x="4076700" y="-4076700"/>
              <a:ext cx="990600" cy="9144000"/>
            </a:xfrm>
            <a:prstGeom prst="rect">
              <a:avLst/>
            </a:prstGeom>
            <a:gradFill>
              <a:gsLst>
                <a:gs pos="0">
                  <a:schemeClr val="bg2">
                    <a:lumMod val="100000"/>
                    <a:alpha val="0"/>
                  </a:schemeClr>
                </a:gs>
                <a:gs pos="100000">
                  <a:srgbClr val="1C4372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CA06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7316245" y="-152400"/>
            <a:ext cx="1827752" cy="1333500"/>
          </a:xfrm>
          <a:prstGeom prst="rect">
            <a:avLst/>
          </a:prstGeom>
          <a:blipFill dpi="0" rotWithShape="1">
            <a:blip r:embed="rId13">
              <a:alphaModFix amt="28000"/>
            </a:blip>
            <a:srcRect/>
            <a:stretch>
              <a:fillRect l="-2" t="-2" r="4426" b="-301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1" y="1219200"/>
            <a:ext cx="9144000" cy="76200"/>
            <a:chOff x="0" y="0"/>
            <a:chExt cx="9144000" cy="990600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0"/>
              <a:ext cx="9143999" cy="990600"/>
            </a:xfrm>
            <a:prstGeom prst="rect">
              <a:avLst/>
            </a:prstGeom>
            <a:pattFill prst="shingle">
              <a:fgClr>
                <a:srgbClr val="1C4372"/>
              </a:fgClr>
              <a:bgClr>
                <a:srgbClr val="002B55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5400000">
              <a:off x="4076700" y="-4076700"/>
              <a:ext cx="990600" cy="9144000"/>
            </a:xfrm>
            <a:prstGeom prst="rect">
              <a:avLst/>
            </a:prstGeom>
            <a:gradFill>
              <a:gsLst>
                <a:gs pos="0">
                  <a:schemeClr val="bg2">
                    <a:lumMod val="100000"/>
                    <a:alpha val="0"/>
                  </a:schemeClr>
                </a:gs>
                <a:gs pos="100000">
                  <a:srgbClr val="1C4372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" y="1325881"/>
            <a:ext cx="9144000" cy="45719"/>
            <a:chOff x="0" y="0"/>
            <a:chExt cx="9144000" cy="990600"/>
          </a:xfrm>
        </p:grpSpPr>
        <p:sp>
          <p:nvSpPr>
            <p:cNvPr id="25" name="Rectangle 24"/>
            <p:cNvSpPr/>
            <p:nvPr userDrawn="1"/>
          </p:nvSpPr>
          <p:spPr>
            <a:xfrm>
              <a:off x="0" y="0"/>
              <a:ext cx="9143999" cy="990600"/>
            </a:xfrm>
            <a:prstGeom prst="rect">
              <a:avLst/>
            </a:prstGeom>
            <a:pattFill prst="shingle">
              <a:fgClr>
                <a:srgbClr val="1C4372"/>
              </a:fgClr>
              <a:bgClr>
                <a:srgbClr val="002B55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5400000">
              <a:off x="4076700" y="-4076700"/>
              <a:ext cx="990600" cy="9144000"/>
            </a:xfrm>
            <a:prstGeom prst="rect">
              <a:avLst/>
            </a:prstGeom>
            <a:gradFill>
              <a:gsLst>
                <a:gs pos="0">
                  <a:schemeClr val="bg2">
                    <a:lumMod val="100000"/>
                    <a:alpha val="0"/>
                  </a:schemeClr>
                </a:gs>
                <a:gs pos="100000">
                  <a:srgbClr val="1C4372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21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hyperlink" Target="http://ctbto.org/map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hyperlink" Target="http://nuclearinfo.net/Nuclearpower/CurrentReactor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3" Type="http://schemas.openxmlformats.org/officeDocument/2006/relationships/hyperlink" Target="http://www.notpurfect.com/travel/nuke/nevada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3" Type="http://schemas.openxmlformats.org/officeDocument/2006/relationships/hyperlink" Target="http://www.nuclearfaq.ca/cnf_sectionB.htm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gif"/><Relationship Id="rId3" Type="http://schemas.openxmlformats.org/officeDocument/2006/relationships/hyperlink" Target="http://forecast.chapman.edu/japan.php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hyperlink" Target="http://en.wikipedia.org/wiki/File:ThermalFissionYield.sv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://atom.kaeri.re.kr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Noble Gas Monitoring for Nuclear </a:t>
            </a:r>
            <a:r>
              <a:rPr lang="en-US" smtClean="0"/>
              <a:t>Accident Forensics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781800" cy="2438400"/>
          </a:xfrm>
        </p:spPr>
        <p:txBody>
          <a:bodyPr>
            <a:normAutofit/>
          </a:bodyPr>
          <a:lstStyle/>
          <a:p>
            <a:r>
              <a:rPr lang="en-US" dirty="0" smtClean="0"/>
              <a:t>Steven Biegalski, Ph.D., P.E.</a:t>
            </a:r>
          </a:p>
          <a:p>
            <a:r>
              <a:rPr lang="en-US" sz="2000" dirty="0"/>
              <a:t>Nuclear and Radiological Engineering and Medical </a:t>
            </a:r>
            <a:r>
              <a:rPr lang="en-US" sz="2000" dirty="0" smtClean="0"/>
              <a:t>Physics</a:t>
            </a:r>
            <a:endParaRPr lang="en-US" sz="2000" dirty="0"/>
          </a:p>
        </p:txBody>
      </p:sp>
      <p:pic>
        <p:nvPicPr>
          <p:cNvPr id="4" name="Picture 3" descr="D:\Users\scollins35\Documents\ME Design\ME_logos_from_GT_C&amp;M\ME logos from GT C&amp;M\GWWSMechanical-Engineering-outline-long-8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43" y="6163901"/>
            <a:ext cx="6208713" cy="6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26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37</a:t>
            </a:r>
            <a:r>
              <a:rPr lang="en-US" dirty="0" smtClean="0"/>
              <a:t>Ar World Background in Soil Air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7696200" cy="463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58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Activity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66800" y="6457890"/>
            <a:ext cx="762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Haas DA, HS Miley, JL </a:t>
            </a:r>
            <a:r>
              <a:rPr lang="en-US" sz="1000" dirty="0" err="1"/>
              <a:t>Orrell</a:t>
            </a:r>
            <a:r>
              <a:rPr lang="en-US" sz="1000" dirty="0"/>
              <a:t>, CE </a:t>
            </a:r>
            <a:r>
              <a:rPr lang="en-US" sz="1000" dirty="0" err="1"/>
              <a:t>Aalseth</a:t>
            </a:r>
            <a:r>
              <a:rPr lang="en-US" sz="1000" dirty="0"/>
              <a:t>, TW Bowyer, JC Hayes, JI McIntyre, “The Science Case for </a:t>
            </a:r>
            <a:r>
              <a:rPr lang="en-US" sz="1000" baseline="30000" dirty="0"/>
              <a:t>37</a:t>
            </a:r>
            <a:r>
              <a:rPr lang="en-US" sz="1000" dirty="0"/>
              <a:t>Ar as a Monitor for Underground Nuclear Explosions,”  PNNL Document PNNL-19458, 2010.</a:t>
            </a: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85890"/>
            <a:ext cx="625117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07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Network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Comprehensive Nuclear-Test-Ban Treaty (CTBT) defines an International Monitoring System (IMS).</a:t>
            </a:r>
          </a:p>
          <a:p>
            <a:r>
              <a:rPr lang="en-US" dirty="0" smtClean="0"/>
              <a:t>The IMS consists of monitoring stations for:</a:t>
            </a:r>
          </a:p>
          <a:p>
            <a:pPr lvl="1"/>
            <a:r>
              <a:rPr lang="en-US" dirty="0" smtClean="0"/>
              <a:t>Seismic</a:t>
            </a:r>
          </a:p>
          <a:p>
            <a:pPr lvl="1"/>
            <a:r>
              <a:rPr lang="en-US" dirty="0" smtClean="0"/>
              <a:t>Infrasound</a:t>
            </a:r>
          </a:p>
          <a:p>
            <a:pPr lvl="1"/>
            <a:r>
              <a:rPr lang="en-US" dirty="0" err="1" smtClean="0"/>
              <a:t>Hydroacoustic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Radionuclide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4359158" cy="27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01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</a:t>
            </a:r>
            <a:r>
              <a:rPr lang="en-US" dirty="0" smtClean="0"/>
              <a:t>Network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Radionuclide detection consists of:</a:t>
            </a:r>
          </a:p>
          <a:p>
            <a:pPr lvl="1"/>
            <a:r>
              <a:rPr lang="en-US" dirty="0" smtClean="0"/>
              <a:t>Particulate monitoring</a:t>
            </a:r>
          </a:p>
          <a:p>
            <a:pPr lvl="1"/>
            <a:r>
              <a:rPr lang="en-US" dirty="0" smtClean="0"/>
              <a:t>Noble gas monitoring</a:t>
            </a:r>
          </a:p>
          <a:p>
            <a:r>
              <a:rPr lang="en-US" dirty="0" err="1" smtClean="0"/>
              <a:t>Radioxnon</a:t>
            </a:r>
            <a:r>
              <a:rPr lang="en-US" dirty="0" smtClean="0"/>
              <a:t> is the predominant noble gas being measured.</a:t>
            </a:r>
          </a:p>
          <a:p>
            <a:r>
              <a:rPr lang="en-US" dirty="0" err="1" smtClean="0"/>
              <a:t>Radioargon</a:t>
            </a:r>
            <a:r>
              <a:rPr lang="en-US" dirty="0" smtClean="0"/>
              <a:t> technology is still at an infant stage.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199"/>
            <a:ext cx="4267200" cy="358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26895" y="5592611"/>
            <a:ext cx="11047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http://ctbto.org/map/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2803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Radioxenon</a:t>
            </a:r>
            <a:r>
              <a:rPr lang="en-US" dirty="0" smtClean="0"/>
              <a:t> Forensic Signatures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7545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Information may be determined about the source of </a:t>
            </a:r>
            <a:r>
              <a:rPr lang="en-US" dirty="0" err="1" smtClean="0"/>
              <a:t>radioxenon</a:t>
            </a:r>
            <a:r>
              <a:rPr lang="en-US" dirty="0" smtClean="0"/>
              <a:t> based on the content of the sample measured.</a:t>
            </a:r>
          </a:p>
          <a:p>
            <a:r>
              <a:rPr lang="en-US" dirty="0" smtClean="0"/>
              <a:t>The more information you have, the better job you can do on a forensic analysis.</a:t>
            </a:r>
          </a:p>
          <a:p>
            <a:r>
              <a:rPr lang="en-US" dirty="0" smtClean="0"/>
              <a:t>Other factors may also be utilized including:</a:t>
            </a:r>
          </a:p>
          <a:p>
            <a:pPr lvl="1"/>
            <a:r>
              <a:rPr lang="en-US" dirty="0" smtClean="0"/>
              <a:t>Station history</a:t>
            </a:r>
          </a:p>
          <a:p>
            <a:pPr lvl="1"/>
            <a:r>
              <a:rPr lang="en-US" dirty="0" smtClean="0"/>
              <a:t>Atmospheric Transport</a:t>
            </a:r>
          </a:p>
          <a:p>
            <a:pPr lvl="1"/>
            <a:r>
              <a:rPr lang="en-US" dirty="0" smtClean="0"/>
              <a:t>Knowledge of local sources</a:t>
            </a:r>
          </a:p>
          <a:p>
            <a:pPr lvl="1"/>
            <a:r>
              <a:rPr lang="en-US" dirty="0" smtClean="0"/>
              <a:t>Other measurements within IMS</a:t>
            </a:r>
          </a:p>
          <a:p>
            <a:pPr lvl="2"/>
            <a:r>
              <a:rPr lang="en-US" dirty="0" smtClean="0"/>
              <a:t>Radionuclide measurements</a:t>
            </a:r>
          </a:p>
          <a:p>
            <a:pPr lvl="2"/>
            <a:r>
              <a:rPr lang="en-US" dirty="0" smtClean="0"/>
              <a:t>Wave-form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83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Radioxenon</a:t>
            </a:r>
            <a:r>
              <a:rPr lang="en-US" dirty="0"/>
              <a:t> Forensic </a:t>
            </a:r>
            <a:r>
              <a:rPr lang="en-US" dirty="0" smtClean="0"/>
              <a:t>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At the time of CTBT signature in 1996, just the presence of </a:t>
            </a:r>
            <a:r>
              <a:rPr lang="en-US" sz="2400" baseline="30000" dirty="0" smtClean="0"/>
              <a:t>135</a:t>
            </a:r>
            <a:r>
              <a:rPr lang="en-US" sz="2400" dirty="0" smtClean="0"/>
              <a:t>Xe in a sample was indicative of a nuclear weapon test.</a:t>
            </a:r>
          </a:p>
          <a:p>
            <a:r>
              <a:rPr lang="en-US" sz="2400" dirty="0" smtClean="0"/>
              <a:t>Now system detection limits have improved to a point where some stations routinely see </a:t>
            </a:r>
            <a:r>
              <a:rPr lang="en-US" sz="2400" baseline="30000" dirty="0" smtClean="0"/>
              <a:t>135</a:t>
            </a:r>
            <a:r>
              <a:rPr lang="en-US" sz="2400" dirty="0" smtClean="0"/>
              <a:t>Xe.</a:t>
            </a:r>
          </a:p>
          <a:p>
            <a:endParaRPr lang="en-US" sz="2400" dirty="0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8067277"/>
              </p:ext>
            </p:extLst>
          </p:nvPr>
        </p:nvGraphicFramePr>
        <p:xfrm>
          <a:off x="990600" y="4088532"/>
          <a:ext cx="7107237" cy="231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Document" r:id="rId3" imgW="5486400" imgH="1866600" progId="Word.Document.8">
                  <p:embed/>
                </p:oleObj>
              </mc:Choice>
              <mc:Fallback>
                <p:oleObj name="Document" r:id="rId3" imgW="5486400" imgH="18666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088532"/>
                        <a:ext cx="7107237" cy="231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90600" y="6248400"/>
            <a:ext cx="7466532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sz="1400" dirty="0">
                <a:latin typeface="Times New Roman" pitchFamily="18" charset="0"/>
              </a:rPr>
              <a:t>From </a:t>
            </a:r>
            <a:r>
              <a:rPr lang="en-US" sz="1400" dirty="0" smtClean="0">
                <a:latin typeface="Times New Roman" pitchFamily="18" charset="0"/>
              </a:rPr>
              <a:t>Perkins and </a:t>
            </a:r>
            <a:r>
              <a:rPr lang="en-US" sz="1400" dirty="0">
                <a:latin typeface="Times New Roman" pitchFamily="18" charset="0"/>
              </a:rPr>
              <a:t>Casey ‘</a:t>
            </a:r>
            <a:r>
              <a:rPr lang="en-US" sz="1400" dirty="0" err="1">
                <a:latin typeface="Times New Roman" pitchFamily="18" charset="0"/>
              </a:rPr>
              <a:t>Radioxenons</a:t>
            </a:r>
            <a:r>
              <a:rPr lang="en-US" sz="1400" dirty="0">
                <a:latin typeface="Times New Roman" pitchFamily="18" charset="0"/>
              </a:rPr>
              <a:t>: Their Role in Monitoring a Comprehensive Test Ban Treaty,’</a:t>
            </a:r>
          </a:p>
          <a:p>
            <a:pPr algn="l"/>
            <a:r>
              <a:rPr lang="en-US" sz="1400" dirty="0">
                <a:latin typeface="Times New Roman" pitchFamily="18" charset="0"/>
              </a:rPr>
              <a:t>prepared by Pacific Northwest National Laboratory, June 1996, DOE/RL-96-51</a:t>
            </a:r>
          </a:p>
        </p:txBody>
      </p:sp>
    </p:spTree>
    <p:extLst>
      <p:ext uri="{BB962C8B-B14F-4D97-AF65-F5344CB8AC3E}">
        <p14:creationId xmlns:p14="http://schemas.microsoft.com/office/powerpoint/2010/main" val="1176235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Radioxenon</a:t>
            </a:r>
            <a:r>
              <a:rPr lang="en-US" dirty="0"/>
              <a:t> Forensic </a:t>
            </a:r>
            <a:r>
              <a:rPr lang="en-US" dirty="0" smtClean="0"/>
              <a:t>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2087563"/>
          </a:xfrm>
        </p:spPr>
        <p:txBody>
          <a:bodyPr/>
          <a:lstStyle/>
          <a:p>
            <a:r>
              <a:rPr lang="en-US" dirty="0" smtClean="0"/>
              <a:t>The first step for isotopic ratios showed promise to distinguish between commercial reactor emissions and nuclear explosions.</a:t>
            </a:r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8600" y="6477000"/>
            <a:ext cx="899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000" dirty="0" smtClean="0">
                <a:latin typeface="Times New Roman" pitchFamily="18" charset="0"/>
              </a:rPr>
              <a:t>From Perkins and </a:t>
            </a:r>
            <a:r>
              <a:rPr lang="en-US" sz="1000" dirty="0">
                <a:latin typeface="Times New Roman" pitchFamily="18" charset="0"/>
              </a:rPr>
              <a:t>Casey, ‘</a:t>
            </a:r>
            <a:r>
              <a:rPr lang="en-US" sz="1000" dirty="0" err="1">
                <a:latin typeface="Times New Roman" pitchFamily="18" charset="0"/>
              </a:rPr>
              <a:t>Radioxenons</a:t>
            </a:r>
            <a:r>
              <a:rPr lang="en-US" sz="1000" dirty="0">
                <a:latin typeface="Times New Roman" pitchFamily="18" charset="0"/>
              </a:rPr>
              <a:t>: Their Role in Monitoring a Comprehensive Test Ban Treaty,’ prepared by PNNL, June 1996, DOE/RL-96-51.</a:t>
            </a:r>
            <a:endParaRPr lang="en-US" sz="2400" dirty="0">
              <a:latin typeface="Times New Roman" pitchFamily="18" charset="0"/>
            </a:endParaRP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76200" y="3930650"/>
            <a:ext cx="8715375" cy="2393950"/>
            <a:chOff x="48" y="2496"/>
            <a:chExt cx="5490" cy="1508"/>
          </a:xfrm>
        </p:grpSpPr>
        <p:pic>
          <p:nvPicPr>
            <p:cNvPr id="6" name="Picture 9" descr="XE133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" y="2496"/>
              <a:ext cx="2112" cy="1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48" y="2496"/>
              <a:ext cx="3360" cy="1508"/>
              <a:chOff x="48" y="2496"/>
              <a:chExt cx="3360" cy="1508"/>
            </a:xfrm>
          </p:grpSpPr>
          <p:pic>
            <p:nvPicPr>
              <p:cNvPr id="9" name="Picture 5" descr="XE13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496"/>
                <a:ext cx="2160" cy="1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1008" y="3792"/>
                <a:ext cx="104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600">
                    <a:latin typeface="Times New Roman" pitchFamily="18" charset="0"/>
                  </a:rPr>
                  <a:t>Decay Time (day)</a:t>
                </a:r>
                <a:endParaRPr lang="en-US" sz="2400">
                  <a:latin typeface="Times New Roman" pitchFamily="18" charset="0"/>
                </a:endParaRPr>
              </a:p>
            </p:txBody>
          </p:sp>
          <p:graphicFrame>
            <p:nvGraphicFramePr>
              <p:cNvPr id="11" name="Object 8"/>
              <p:cNvGraphicFramePr>
                <a:graphicFrameLocks noChangeAspect="1"/>
              </p:cNvGraphicFramePr>
              <p:nvPr/>
            </p:nvGraphicFramePr>
            <p:xfrm>
              <a:off x="48" y="2976"/>
              <a:ext cx="281" cy="3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17" name="Equation" r:id="rId5" imgW="393480" imgH="419040" progId="Equation.3">
                      <p:embed/>
                    </p:oleObj>
                  </mc:Choice>
                  <mc:Fallback>
                    <p:oleObj name="Equation" r:id="rId5" imgW="393480" imgH="419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" y="2976"/>
                            <a:ext cx="281" cy="3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10"/>
              <p:cNvGraphicFramePr>
                <a:graphicFrameLocks noChangeAspect="1"/>
              </p:cNvGraphicFramePr>
              <p:nvPr/>
            </p:nvGraphicFramePr>
            <p:xfrm>
              <a:off x="3078" y="2976"/>
              <a:ext cx="330" cy="3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18" name="Equation" r:id="rId7" imgW="457200" imgH="419040" progId="Equation.3">
                      <p:embed/>
                    </p:oleObj>
                  </mc:Choice>
                  <mc:Fallback>
                    <p:oleObj name="Equation" r:id="rId7" imgW="457200" imgH="419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78" y="2976"/>
                            <a:ext cx="330" cy="30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4039" y="3792"/>
              <a:ext cx="104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600">
                  <a:latin typeface="Times New Roman" pitchFamily="18" charset="0"/>
                </a:rPr>
                <a:t>Decay Time (day)</a:t>
              </a:r>
              <a:endParaRPr lang="en-US" sz="2400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66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Radioxenon</a:t>
            </a:r>
            <a:r>
              <a:rPr lang="en-US" dirty="0"/>
              <a:t> Forensic Signatures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field has expanded to multivariate analysis techniques and multi-isotope ratio correlation (MIRC) plots. </a:t>
            </a:r>
          </a:p>
          <a:p>
            <a:r>
              <a:rPr lang="en-US" dirty="0" smtClean="0"/>
              <a:t>This is basically a plot of ratios vs. ratios.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4232809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22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Radioxenon</a:t>
            </a:r>
            <a:r>
              <a:rPr lang="en-US" dirty="0" smtClean="0"/>
              <a:t> Forensic Signatures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7010400" cy="509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274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Radioxenon</a:t>
            </a:r>
            <a:r>
              <a:rPr lang="en-US" dirty="0" smtClean="0"/>
              <a:t> Signature</a:t>
            </a:r>
            <a:br>
              <a:rPr lang="en-US" dirty="0" smtClean="0"/>
            </a:br>
            <a:r>
              <a:rPr lang="en-US" baseline="30000" dirty="0" smtClean="0"/>
              <a:t>235</a:t>
            </a:r>
            <a:r>
              <a:rPr lang="en-US" dirty="0" smtClean="0"/>
              <a:t>U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baseline="30000" dirty="0" smtClean="0"/>
              <a:t>239</a:t>
            </a:r>
            <a:r>
              <a:rPr lang="en-US" dirty="0" smtClean="0"/>
              <a:t> </a:t>
            </a:r>
            <a:r>
              <a:rPr lang="en-US" dirty="0" err="1" smtClean="0"/>
              <a:t>Pu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6477000" cy="470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40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Noble Gasses</a:t>
            </a:r>
          </a:p>
          <a:p>
            <a:r>
              <a:rPr lang="en-US" dirty="0" smtClean="0"/>
              <a:t>Detection Network</a:t>
            </a:r>
          </a:p>
          <a:p>
            <a:r>
              <a:rPr lang="en-US" dirty="0" err="1" smtClean="0"/>
              <a:t>Radioxenon</a:t>
            </a:r>
            <a:r>
              <a:rPr lang="en-US" dirty="0" smtClean="0"/>
              <a:t> Forensic Signatures</a:t>
            </a:r>
          </a:p>
          <a:p>
            <a:r>
              <a:rPr lang="en-US" dirty="0" smtClean="0"/>
              <a:t>Fukushima</a:t>
            </a:r>
          </a:p>
          <a:p>
            <a:r>
              <a:rPr lang="en-US" dirty="0" smtClean="0"/>
              <a:t>Conclusions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1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Commercial Reactors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are 437 operating commercial reactors in the world today.</a:t>
            </a:r>
          </a:p>
          <a:p>
            <a:r>
              <a:rPr lang="en-US" dirty="0" smtClean="0"/>
              <a:t>Most are thermal reactors operating 12 to 18 months between refueling.</a:t>
            </a:r>
          </a:p>
          <a:p>
            <a:r>
              <a:rPr lang="en-US" dirty="0" err="1" smtClean="0"/>
              <a:t>Radioxenon</a:t>
            </a:r>
            <a:r>
              <a:rPr lang="en-US" dirty="0" smtClean="0"/>
              <a:t> releases from these facilities are measured.</a:t>
            </a:r>
          </a:p>
        </p:txBody>
      </p:sp>
      <p:pic>
        <p:nvPicPr>
          <p:cNvPr id="22530" name="Picture 2" descr="World map of current nuclear power pla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16" y="2743200"/>
            <a:ext cx="4495800" cy="25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36416" y="5410200"/>
            <a:ext cx="2590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http://nuclearinfo.net/Nuclearpower/CurrentReactors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6026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Commercial Reactors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196" y="1752600"/>
            <a:ext cx="691926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15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Reactors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many designs of research reactors around the world.</a:t>
            </a:r>
          </a:p>
          <a:p>
            <a:r>
              <a:rPr lang="en-US" dirty="0" err="1" smtClean="0"/>
              <a:t>Radioxenon</a:t>
            </a:r>
            <a:r>
              <a:rPr lang="en-US" dirty="0" smtClean="0"/>
              <a:t> emissions are more from air activation than from fission due to neutron beam lines and other irradiation facilities.</a:t>
            </a:r>
          </a:p>
        </p:txBody>
      </p:sp>
      <p:pic>
        <p:nvPicPr>
          <p:cNvPr id="23554" name="Picture 2" descr="C:\Users\Steve\Documents\NETL\Pictures-NETL\Finals\Core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378" y="2133600"/>
            <a:ext cx="401116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14361" y="4844534"/>
            <a:ext cx="420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University of Texas TRIGA Reactor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3776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Air Activation – Research Reactors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679"/>
            <a:ext cx="8077200" cy="488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40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Underground Nuclear Test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radioxenon</a:t>
            </a:r>
            <a:r>
              <a:rPr lang="en-US" dirty="0" smtClean="0"/>
              <a:t> source signature at the time of production is well established.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Undergound</a:t>
            </a:r>
            <a:r>
              <a:rPr lang="en-US" dirty="0" smtClean="0"/>
              <a:t> Transport of Environmental Xenon (UTEX) code was developed to calculate the perturbations resulting during the process of </a:t>
            </a:r>
            <a:r>
              <a:rPr lang="en-US" dirty="0" err="1" smtClean="0"/>
              <a:t>radioxenon</a:t>
            </a:r>
            <a:r>
              <a:rPr lang="en-US" dirty="0" smtClean="0"/>
              <a:t> traveling to the surface.</a:t>
            </a:r>
          </a:p>
          <a:p>
            <a:r>
              <a:rPr lang="en-US" dirty="0" smtClean="0"/>
              <a:t>Significant On-Site Inspection implications.</a:t>
            </a:r>
          </a:p>
          <a:p>
            <a:endParaRPr lang="en-US" dirty="0"/>
          </a:p>
        </p:txBody>
      </p:sp>
      <p:pic>
        <p:nvPicPr>
          <p:cNvPr id="24578" name="Picture 2" descr="http://www.notpurfect.com/travel/nuke/craters.j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095750" cy="30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91175" y="5196090"/>
            <a:ext cx="2514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http://www.notpurfect.com/travel/nuke/nevada.html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6104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802"/>
            <a:ext cx="8229600" cy="1143000"/>
          </a:xfrm>
        </p:spPr>
        <p:txBody>
          <a:bodyPr/>
          <a:lstStyle/>
          <a:p>
            <a:r>
              <a:rPr lang="en-US" dirty="0" smtClean="0"/>
              <a:t>UTEX Sensitivity Study</a:t>
            </a:r>
            <a:endParaRPr lang="en-US" dirty="0"/>
          </a:p>
        </p:txBody>
      </p:sp>
      <p:pic>
        <p:nvPicPr>
          <p:cNvPr id="4" name="Picture 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8763000" cy="471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6858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6519446"/>
            <a:ext cx="899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800" dirty="0"/>
              <a:t>JD </a:t>
            </a:r>
            <a:r>
              <a:rPr lang="en-GB" sz="800" dirty="0" err="1"/>
              <a:t>Lowrey</a:t>
            </a:r>
            <a:r>
              <a:rPr lang="en-GB" sz="800" dirty="0"/>
              <a:t>, S.R. Biegalski, AG Osborne, MR Deinert,” Subsurface mass transport alters the </a:t>
            </a:r>
            <a:r>
              <a:rPr lang="en-GB" sz="800" dirty="0" err="1"/>
              <a:t>radioxenon</a:t>
            </a:r>
            <a:r>
              <a:rPr lang="en-GB" sz="800" dirty="0"/>
              <a:t> signatures that are used to identify clandestine nuclear tests,” </a:t>
            </a:r>
            <a:r>
              <a:rPr lang="en-GB" sz="800" i="1" dirty="0"/>
              <a:t>Geophysical Research Letters</a:t>
            </a:r>
            <a:r>
              <a:rPr lang="en-GB" sz="800" dirty="0"/>
              <a:t>, 40, 1-5, 2013</a:t>
            </a:r>
            <a:r>
              <a:rPr lang="en-GB" sz="800" dirty="0" smtClean="0"/>
              <a:t>.</a:t>
            </a:r>
            <a:r>
              <a:rPr lang="en-US" sz="800" dirty="0" smtClean="0"/>
              <a:t>.</a:t>
            </a:r>
            <a:endParaRPr lang="en-US" sz="800" dirty="0"/>
          </a:p>
        </p:txBody>
      </p:sp>
      <p:sp>
        <p:nvSpPr>
          <p:cNvPr id="3" name="Rectangle 2"/>
          <p:cNvSpPr/>
          <p:nvPr/>
        </p:nvSpPr>
        <p:spPr>
          <a:xfrm>
            <a:off x="1981200" y="1459468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Editor’s Choice in </a:t>
            </a:r>
            <a:r>
              <a:rPr lang="en-US" sz="1800" i="1" dirty="0"/>
              <a:t>Science</a:t>
            </a:r>
            <a:r>
              <a:rPr lang="en-US" sz="1800" dirty="0"/>
              <a:t> (vol. 339, 18 Jan. 2013)</a:t>
            </a:r>
          </a:p>
        </p:txBody>
      </p:sp>
    </p:spTree>
    <p:extLst>
      <p:ext uri="{BB962C8B-B14F-4D97-AF65-F5344CB8AC3E}">
        <p14:creationId xmlns:p14="http://schemas.microsoft.com/office/powerpoint/2010/main" val="161886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Radiopharmaceutical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Radiopharmacutical</a:t>
            </a:r>
            <a:r>
              <a:rPr lang="en-US" dirty="0" smtClean="0"/>
              <a:t> production via </a:t>
            </a:r>
            <a:r>
              <a:rPr lang="en-US" baseline="30000" dirty="0" smtClean="0"/>
              <a:t>235</a:t>
            </a:r>
            <a:r>
              <a:rPr lang="en-US" dirty="0" smtClean="0"/>
              <a:t>U target activation is a major anthropogenic source of </a:t>
            </a:r>
            <a:r>
              <a:rPr lang="en-US" dirty="0" err="1" smtClean="0"/>
              <a:t>radioxenon</a:t>
            </a:r>
            <a:r>
              <a:rPr lang="en-US" dirty="0" smtClean="0"/>
              <a:t> in the atmosphere.</a:t>
            </a:r>
          </a:p>
          <a:p>
            <a:r>
              <a:rPr lang="en-US" dirty="0" smtClean="0"/>
              <a:t>Major production facilities include:</a:t>
            </a:r>
          </a:p>
          <a:p>
            <a:pPr lvl="1"/>
            <a:r>
              <a:rPr lang="en-US" dirty="0" smtClean="0"/>
              <a:t>ANSTO, Australia</a:t>
            </a:r>
          </a:p>
          <a:p>
            <a:pPr lvl="1"/>
            <a:r>
              <a:rPr lang="en-US" dirty="0" smtClean="0"/>
              <a:t>CNEA, Argentina</a:t>
            </a:r>
          </a:p>
          <a:p>
            <a:pPr lvl="1"/>
            <a:r>
              <a:rPr lang="en-US" dirty="0" smtClean="0"/>
              <a:t>CRL, Canada</a:t>
            </a:r>
          </a:p>
          <a:p>
            <a:pPr lvl="1"/>
            <a:r>
              <a:rPr lang="en-US" dirty="0" smtClean="0"/>
              <a:t>IRE, Belgium</a:t>
            </a:r>
          </a:p>
          <a:p>
            <a:pPr lvl="1"/>
            <a:r>
              <a:rPr lang="en-US" dirty="0" smtClean="0"/>
              <a:t>NRG, The Netherlands</a:t>
            </a:r>
          </a:p>
          <a:p>
            <a:pPr lvl="1"/>
            <a:r>
              <a:rPr lang="en-US" dirty="0" smtClean="0"/>
              <a:t>NTP, South Africa</a:t>
            </a:r>
          </a:p>
          <a:p>
            <a:pPr lvl="1"/>
            <a:endParaRPr lang="en-US" dirty="0"/>
          </a:p>
        </p:txBody>
      </p:sp>
      <p:pic>
        <p:nvPicPr>
          <p:cNvPr id="21508" name="Picture 4" descr="http://www.nuclearfaq.ca/crlsm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3497675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0" y="503717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3"/>
              </a:rPr>
              <a:t>http://www.nuclearfaq.ca/cnf_sectionB.htm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9687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Medical Isotope Production - </a:t>
            </a:r>
            <a:r>
              <a:rPr lang="en-US" baseline="30000" dirty="0" smtClean="0"/>
              <a:t>99</a:t>
            </a:r>
            <a:r>
              <a:rPr lang="en-US" dirty="0" smtClean="0"/>
              <a:t>Mo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33400" y="1752600"/>
          <a:ext cx="8053387" cy="4648199"/>
        </p:xfrm>
        <a:graphic>
          <a:graphicData uri="http://schemas.openxmlformats.org/drawingml/2006/table">
            <a:tbl>
              <a:tblPr/>
              <a:tblGrid>
                <a:gridCol w="1726801"/>
                <a:gridCol w="903798"/>
                <a:gridCol w="903798"/>
                <a:gridCol w="903798"/>
                <a:gridCol w="903798"/>
                <a:gridCol w="903798"/>
                <a:gridCol w="903798"/>
                <a:gridCol w="903798"/>
              </a:tblGrid>
              <a:tr h="59532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ANSTO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CNEA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CRL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NRG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NTP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Average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5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27.24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15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235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15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Flux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9.0E+13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1.5E+14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2.5E+14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1.5E+14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1.5E+14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1.5E+14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1.6E+14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15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Min Irradiation (hr)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155.5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15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Max Irradiation (hr)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5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Cooling (hr)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44.875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245" name="Rectangle 5"/>
          <p:cNvSpPr>
            <a:spLocks noChangeArrowheads="1"/>
          </p:cNvSpPr>
          <p:nvPr/>
        </p:nvSpPr>
        <p:spPr bwMode="auto">
          <a:xfrm>
            <a:off x="762000" y="6488113"/>
            <a:ext cx="8382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 dirty="0">
                <a:latin typeface="Calibri" pitchFamily="34" charset="0"/>
              </a:rPr>
              <a:t>Values from </a:t>
            </a:r>
            <a:r>
              <a:rPr lang="en-US" sz="800" dirty="0" err="1">
                <a:latin typeface="Calibri" pitchFamily="34" charset="0"/>
              </a:rPr>
              <a:t>Saey</a:t>
            </a:r>
            <a:r>
              <a:rPr lang="en-US" sz="800" dirty="0">
                <a:latin typeface="Calibri" pitchFamily="34" charset="0"/>
              </a:rPr>
              <a:t> </a:t>
            </a:r>
            <a:r>
              <a:rPr lang="en-US" sz="800" dirty="0" smtClean="0">
                <a:latin typeface="Calibri" pitchFamily="34" charset="0"/>
              </a:rPr>
              <a:t>, Bowyer, </a:t>
            </a:r>
            <a:r>
              <a:rPr lang="en-US" sz="800" dirty="0" err="1" smtClean="0">
                <a:latin typeface="Calibri" pitchFamily="34" charset="0"/>
              </a:rPr>
              <a:t>Ringbom</a:t>
            </a:r>
            <a:r>
              <a:rPr lang="en-US" sz="800" dirty="0" smtClean="0">
                <a:latin typeface="Calibri" pitchFamily="34" charset="0"/>
              </a:rPr>
              <a:t>,  </a:t>
            </a:r>
            <a:r>
              <a:rPr lang="en-US" sz="800" dirty="0">
                <a:latin typeface="Calibri" pitchFamily="34" charset="0"/>
              </a:rPr>
              <a:t>Applied Radiation and Isotopes, 68 (2010) 1846-1854</a:t>
            </a:r>
          </a:p>
        </p:txBody>
      </p:sp>
    </p:spTree>
    <p:extLst>
      <p:ext uri="{BB962C8B-B14F-4D97-AF65-F5344CB8AC3E}">
        <p14:creationId xmlns:p14="http://schemas.microsoft.com/office/powerpoint/2010/main" val="3632931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45959"/>
            <a:ext cx="6705600" cy="487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Nominal Medical Isotope Signature</a:t>
            </a:r>
          </a:p>
        </p:txBody>
      </p:sp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2514600" y="3392487"/>
            <a:ext cx="1449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Direct Overlap</a:t>
            </a:r>
          </a:p>
          <a:p>
            <a:pPr eaLnBrk="1" hangingPunct="1"/>
            <a:r>
              <a:rPr lang="en-US" dirty="0">
                <a:latin typeface="Calibri" pitchFamily="34" charset="0"/>
              </a:rPr>
              <a:t>of Signatures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43400" y="3787520"/>
            <a:ext cx="457200" cy="192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63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Fukushima Nuclear Accident</a:t>
            </a:r>
            <a:br>
              <a:rPr lang="en-US" dirty="0"/>
            </a:b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Radioxenon</a:t>
            </a:r>
            <a:r>
              <a:rPr lang="en-US" dirty="0"/>
              <a:t> was instrumental in determining the accident severity for the 2011 nuclear accident at Fukushima Daiichi.</a:t>
            </a:r>
          </a:p>
          <a:p>
            <a:r>
              <a:rPr lang="en-US" dirty="0" err="1" smtClean="0"/>
              <a:t>Radioxenon</a:t>
            </a:r>
            <a:r>
              <a:rPr lang="en-US" dirty="0" smtClean="0"/>
              <a:t> was detected in the United States within three days of the accident.</a:t>
            </a:r>
          </a:p>
          <a:p>
            <a:r>
              <a:rPr lang="en-US" dirty="0" err="1" smtClean="0"/>
              <a:t>Radioxenon</a:t>
            </a:r>
            <a:r>
              <a:rPr lang="en-US" dirty="0" smtClean="0"/>
              <a:t> measurements provided the first confirmation of significant core damage in all three reactors that were operating at the time of the earthquake.</a:t>
            </a:r>
            <a:endParaRPr lang="en-US" dirty="0"/>
          </a:p>
        </p:txBody>
      </p:sp>
      <p:pic>
        <p:nvPicPr>
          <p:cNvPr id="14338" name="Picture 2" descr="https://nuclear-energy.net/media/accidentes_nucleares/fukushima/nuclear-reators-fukushi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38400"/>
            <a:ext cx="4431988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41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Noble Gasses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main noble gases of interest for CTBT monitoring include isotopes of xenon and radon.</a:t>
            </a:r>
          </a:p>
          <a:p>
            <a:r>
              <a:rPr lang="en-US" dirty="0" smtClean="0"/>
              <a:t>Noble gasses have advantages for forensic measurements because:</a:t>
            </a:r>
          </a:p>
          <a:p>
            <a:pPr lvl="1"/>
            <a:r>
              <a:rPr lang="en-US" dirty="0" smtClean="0"/>
              <a:t>They are more likely to leak from a reactor or underground test than other elements.</a:t>
            </a:r>
          </a:p>
          <a:p>
            <a:pPr lvl="1"/>
            <a:r>
              <a:rPr lang="en-US" dirty="0" smtClean="0"/>
              <a:t>Minimal chemical reactions in environment to perturb forensic signature.</a:t>
            </a:r>
          </a:p>
          <a:p>
            <a:pPr lvl="1"/>
            <a:r>
              <a:rPr lang="en-US" dirty="0" smtClean="0"/>
              <a:t>Creation at source can be relatively high.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04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forecast.chapman.edu/images/japan/forecast/late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685800"/>
            <a:ext cx="58293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4408488" y="6203950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hlinkClick r:id="rId3"/>
              </a:rPr>
              <a:t>http://forecast.chapman.edu/japan.php</a:t>
            </a:r>
            <a:endParaRPr lang="en-US" sz="800"/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228600" y="1600200"/>
            <a:ext cx="290335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/>
              <a:t>Note:  This is just to </a:t>
            </a:r>
          </a:p>
          <a:p>
            <a:pPr eaLnBrk="1" hangingPunct="1"/>
            <a:r>
              <a:rPr lang="en-US" sz="1800" dirty="0"/>
              <a:t>give you an idea.  More</a:t>
            </a:r>
          </a:p>
          <a:p>
            <a:pPr eaLnBrk="1" hangingPunct="1"/>
            <a:r>
              <a:rPr lang="en-US" sz="1800" dirty="0"/>
              <a:t>accurate plume models</a:t>
            </a:r>
          </a:p>
          <a:p>
            <a:pPr eaLnBrk="1" hangingPunct="1"/>
            <a:r>
              <a:rPr lang="en-US" sz="1800" dirty="0"/>
              <a:t>have been generated</a:t>
            </a:r>
          </a:p>
          <a:p>
            <a:pPr eaLnBrk="1" hangingPunct="1"/>
            <a:r>
              <a:rPr lang="en-US" sz="1800" dirty="0"/>
              <a:t>that show quicker</a:t>
            </a:r>
          </a:p>
          <a:p>
            <a:pPr eaLnBrk="1" hangingPunct="1"/>
            <a:r>
              <a:rPr lang="en-US" sz="1800" dirty="0"/>
              <a:t>advancement of the plume</a:t>
            </a:r>
          </a:p>
          <a:p>
            <a:pPr eaLnBrk="1" hangingPunct="1"/>
            <a:r>
              <a:rPr lang="en-US" sz="1800" dirty="0"/>
              <a:t>and wider diffusion.</a:t>
            </a:r>
          </a:p>
        </p:txBody>
      </p:sp>
    </p:spTree>
    <p:extLst>
      <p:ext uri="{BB962C8B-B14F-4D97-AF65-F5344CB8AC3E}">
        <p14:creationId xmlns:p14="http://schemas.microsoft.com/office/powerpoint/2010/main" val="20884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Fukushima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First detections of </a:t>
            </a:r>
            <a:r>
              <a:rPr lang="en-US" baseline="30000" dirty="0"/>
              <a:t>133</a:t>
            </a:r>
            <a:r>
              <a:rPr lang="en-US" dirty="0"/>
              <a:t>Xe were made starting early March </a:t>
            </a:r>
            <a:r>
              <a:rPr lang="en-US" dirty="0" smtClean="0"/>
              <a:t>16 in Richland, WA, USA, </a:t>
            </a:r>
            <a:r>
              <a:rPr lang="en-US" dirty="0"/>
              <a:t>only </a:t>
            </a:r>
            <a:r>
              <a:rPr lang="en-US" dirty="0" smtClean="0"/>
              <a:t>four days </a:t>
            </a:r>
            <a:r>
              <a:rPr lang="en-US" dirty="0"/>
              <a:t>following the earthquake. </a:t>
            </a:r>
            <a:endParaRPr lang="en-US" dirty="0" smtClean="0"/>
          </a:p>
          <a:p>
            <a:r>
              <a:rPr lang="en-US" dirty="0" smtClean="0"/>
              <a:t>Maximum </a:t>
            </a:r>
            <a:r>
              <a:rPr lang="en-US" dirty="0"/>
              <a:t>concentrations of </a:t>
            </a:r>
            <a:r>
              <a:rPr lang="en-US" baseline="30000" dirty="0"/>
              <a:t>133</a:t>
            </a:r>
            <a:r>
              <a:rPr lang="en-US" dirty="0"/>
              <a:t>Xe were in excess of 40 </a:t>
            </a:r>
            <a:r>
              <a:rPr lang="en-US" dirty="0" err="1"/>
              <a:t>Bq</a:t>
            </a:r>
            <a:r>
              <a:rPr lang="en-US" dirty="0"/>
              <a:t>/m</a:t>
            </a:r>
            <a:r>
              <a:rPr lang="en-US" baseline="30000" dirty="0"/>
              <a:t>3</a:t>
            </a:r>
            <a:r>
              <a:rPr lang="en-US" dirty="0"/>
              <a:t>, which </a:t>
            </a:r>
            <a:r>
              <a:rPr lang="en-US" dirty="0" smtClean="0"/>
              <a:t>is more </a:t>
            </a:r>
            <a:r>
              <a:rPr lang="en-US" dirty="0"/>
              <a:t>than 40,000 the average concentration of this isotope is this part of the United States.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81400"/>
            <a:ext cx="3255434" cy="241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76800" y="6248400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800" dirty="0"/>
              <a:t>T.W. Bowyer, S.R. Biegalski, M. Cooper, P.W. </a:t>
            </a:r>
            <a:r>
              <a:rPr lang="en-GB" sz="800" dirty="0" err="1"/>
              <a:t>Eslinger</a:t>
            </a:r>
            <a:r>
              <a:rPr lang="en-GB" sz="800" dirty="0"/>
              <a:t>, D. Haas, J.C. Hayes, H.S. Miley, D.J. Storm, V. Woods, “Elevated </a:t>
            </a:r>
            <a:r>
              <a:rPr lang="en-GB" sz="800" dirty="0" err="1"/>
              <a:t>Radioxenon</a:t>
            </a:r>
            <a:r>
              <a:rPr lang="en-GB" sz="800" dirty="0"/>
              <a:t> Detected Remotely Following the Fukushima Nuclear Accident.” </a:t>
            </a:r>
            <a:r>
              <a:rPr lang="en-GB" sz="800" i="1" dirty="0"/>
              <a:t>Journal of Environmental Radioactivity, </a:t>
            </a:r>
            <a:r>
              <a:rPr lang="en-GB" sz="800" dirty="0"/>
              <a:t>102(7), 681-687, 2011. </a:t>
            </a:r>
            <a:endParaRPr lang="en-US" sz="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617157"/>
            <a:ext cx="3657600" cy="176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4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Fukushima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Radioxenon</a:t>
            </a:r>
            <a:r>
              <a:rPr lang="en-US" dirty="0"/>
              <a:t> isotopes were measured at all US IMS </a:t>
            </a:r>
            <a:r>
              <a:rPr lang="en-US" dirty="0" smtClean="0"/>
              <a:t>stations equipped </a:t>
            </a:r>
            <a:r>
              <a:rPr lang="en-US" dirty="0"/>
              <a:t>with noble gas monitoring equipment. </a:t>
            </a:r>
            <a:endParaRPr lang="en-US" dirty="0" smtClean="0"/>
          </a:p>
          <a:p>
            <a:r>
              <a:rPr lang="en-US" baseline="30000" dirty="0" smtClean="0"/>
              <a:t>133</a:t>
            </a:r>
            <a:r>
              <a:rPr lang="en-US" dirty="0" smtClean="0"/>
              <a:t>Xe </a:t>
            </a:r>
            <a:r>
              <a:rPr lang="en-US" dirty="0"/>
              <a:t>atmospheric activity concentrations measured</a:t>
            </a:r>
          </a:p>
          <a:p>
            <a:r>
              <a:rPr lang="en-US" dirty="0"/>
              <a:t>at the Ashland, </a:t>
            </a:r>
            <a:r>
              <a:rPr lang="en-US" dirty="0" err="1" smtClean="0"/>
              <a:t>KS,Charlottesville</a:t>
            </a:r>
            <a:r>
              <a:rPr lang="en-US" dirty="0"/>
              <a:t>, VA, Wake Island, US, and </a:t>
            </a:r>
            <a:r>
              <a:rPr lang="en-US" dirty="0" err="1" smtClean="0"/>
              <a:t>Oahu,HI</a:t>
            </a:r>
            <a:r>
              <a:rPr lang="en-US" dirty="0" smtClean="0"/>
              <a:t> </a:t>
            </a:r>
            <a:r>
              <a:rPr lang="en-US" dirty="0"/>
              <a:t>stations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After initial release, decreasing trend matched the half-life of </a:t>
            </a:r>
            <a:r>
              <a:rPr lang="en-US" baseline="30000" dirty="0" smtClean="0"/>
              <a:t>133</a:t>
            </a:r>
            <a:r>
              <a:rPr lang="en-US" dirty="0" smtClean="0"/>
              <a:t>Xe showing no further major releases into the atmosphere.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09800"/>
            <a:ext cx="4272933" cy="30643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53340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latin typeface="AdvOT863180fb"/>
              </a:rPr>
              <a:t>Time series of </a:t>
            </a:r>
            <a:r>
              <a:rPr lang="en-US" sz="800" baseline="30000" dirty="0">
                <a:latin typeface="AdvOT863180fb"/>
              </a:rPr>
              <a:t>133</a:t>
            </a:r>
            <a:r>
              <a:rPr lang="en-US" sz="800" dirty="0">
                <a:latin typeface="AdvOT863180fb"/>
              </a:rPr>
              <a:t>Xe atmospheric activity concentrations for Ashland, KS, Charlottesville, VA, Wake Island, US, and Oahu, HI from March 11, 2011 to April 11, 2011.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0" y="62370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S.R. Biegalski, TW Bowyer, P </a:t>
            </a:r>
            <a:r>
              <a:rPr lang="en-GB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Eslinger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JA </a:t>
            </a:r>
            <a:r>
              <a:rPr lang="en-GB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Friese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LR Greenwood, DA Haas, JC Hayes, I. Hoffman, M </a:t>
            </a:r>
            <a:r>
              <a:rPr lang="en-GB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Keillor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HS Miley, M. Moring, “Analysis of Data from Sensitive U.S. Monitoring Stations for the Fukushima Daiichi Nuclear Reactor Accident,” </a:t>
            </a:r>
            <a:r>
              <a:rPr lang="en-GB" sz="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Journal of Environmental Radioactivity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114, 15-21, </a:t>
            </a:r>
            <a:r>
              <a:rPr lang="en-GB" sz="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2012.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1854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Fukushima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aseline="30000" dirty="0">
                <a:latin typeface="AdvOT863180fb"/>
              </a:rPr>
              <a:t>133</a:t>
            </a:r>
            <a:r>
              <a:rPr lang="en-US" dirty="0">
                <a:latin typeface="AdvOT863180fb"/>
              </a:rPr>
              <a:t>Xe/</a:t>
            </a:r>
            <a:r>
              <a:rPr lang="en-US" baseline="30000" dirty="0">
                <a:latin typeface="AdvOT863180fb"/>
              </a:rPr>
              <a:t>131m</a:t>
            </a:r>
            <a:r>
              <a:rPr lang="en-US" dirty="0">
                <a:latin typeface="AdvOT863180fb"/>
              </a:rPr>
              <a:t>Xe isotopic activity </a:t>
            </a:r>
            <a:r>
              <a:rPr lang="en-US" dirty="0" smtClean="0">
                <a:latin typeface="AdvOT863180fb"/>
              </a:rPr>
              <a:t>ratio matched modeling of Fukushima reactor as a function of time.</a:t>
            </a:r>
          </a:p>
          <a:p>
            <a:r>
              <a:rPr lang="en-US" dirty="0" smtClean="0">
                <a:latin typeface="AdvOT863180fb"/>
              </a:rPr>
              <a:t>Variation from station to station was attributed to calibration differences.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492494"/>
            <a:ext cx="4038600" cy="2741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3000" y="5334000"/>
            <a:ext cx="33602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aseline="30000" dirty="0">
                <a:latin typeface="AdvOT863180fb"/>
              </a:rPr>
              <a:t>133</a:t>
            </a:r>
            <a:r>
              <a:rPr lang="en-US" sz="800" dirty="0">
                <a:latin typeface="AdvOT863180fb"/>
              </a:rPr>
              <a:t>Xe/</a:t>
            </a:r>
            <a:r>
              <a:rPr lang="en-US" sz="800" baseline="30000" dirty="0">
                <a:latin typeface="AdvOT863180fb"/>
              </a:rPr>
              <a:t>131m</a:t>
            </a:r>
            <a:r>
              <a:rPr lang="en-US" sz="800" dirty="0">
                <a:latin typeface="AdvOT863180fb"/>
              </a:rPr>
              <a:t>Xe isotopic activity ratio for US IMS stations (1 </a:t>
            </a:r>
            <a:r>
              <a:rPr lang="en-US" sz="800" dirty="0">
                <a:latin typeface="Symbol" panose="05050102010706020507" pitchFamily="18" charset="2"/>
              </a:rPr>
              <a:t>s</a:t>
            </a:r>
            <a:r>
              <a:rPr lang="en-US" sz="800" dirty="0">
                <a:latin typeface="AdvPS4721B4"/>
              </a:rPr>
              <a:t> </a:t>
            </a:r>
            <a:r>
              <a:rPr lang="en-US" sz="800" dirty="0">
                <a:latin typeface="AdvOT863180fb"/>
              </a:rPr>
              <a:t>error bars).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0" y="62370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S.R. Biegalski, TW Bowyer, P </a:t>
            </a:r>
            <a:r>
              <a:rPr lang="en-GB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Eslinger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JA </a:t>
            </a:r>
            <a:r>
              <a:rPr lang="en-GB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Friese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LR Greenwood, DA Haas, JC Hayes, I. Hoffman, M </a:t>
            </a:r>
            <a:r>
              <a:rPr lang="en-GB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Keillor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HS Miley, M. Moring, “Analysis of Data from Sensitive U.S. Monitoring Stations for the Fukushima Daiichi Nuclear Reactor Accident,” </a:t>
            </a:r>
            <a:r>
              <a:rPr lang="en-GB" sz="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Journal of Environmental Radioactivity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114, 15-21, </a:t>
            </a:r>
            <a:r>
              <a:rPr lang="en-GB" sz="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2012.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87542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Unit 1, 2, and 3 Xe Inventories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74009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6248400"/>
            <a:ext cx="891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800" dirty="0"/>
              <a:t>T.W. Bowyer, S.R. Biegalski, M. Cooper, P.W. </a:t>
            </a:r>
            <a:r>
              <a:rPr lang="en-GB" sz="800" dirty="0" err="1"/>
              <a:t>Eslinger</a:t>
            </a:r>
            <a:r>
              <a:rPr lang="en-GB" sz="800" dirty="0"/>
              <a:t>, D. Haas, J.C. Hayes, H.S. Miley, D.J. Storm, V. Woods, “Elevated </a:t>
            </a:r>
            <a:r>
              <a:rPr lang="en-GB" sz="800" dirty="0" err="1"/>
              <a:t>Radioxenon</a:t>
            </a:r>
            <a:r>
              <a:rPr lang="en-GB" sz="800" dirty="0"/>
              <a:t> Detected Remotely Following the Fukushima Nuclear Accident.” </a:t>
            </a:r>
            <a:r>
              <a:rPr lang="en-GB" sz="800" i="1" dirty="0"/>
              <a:t>Journal of Environmental Radioactivity, </a:t>
            </a:r>
            <a:r>
              <a:rPr lang="en-GB" sz="800" dirty="0"/>
              <a:t>102(7), 681-687, 2011.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7764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Fukushima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Modeled dilution factors at five different detection locations were </a:t>
            </a:r>
            <a:r>
              <a:rPr lang="en-US" sz="1600" dirty="0" smtClean="0"/>
              <a:t>combined with </a:t>
            </a:r>
            <a:r>
              <a:rPr lang="en-US" sz="1600" dirty="0"/>
              <a:t>57 atmospheric c</a:t>
            </a:r>
            <a:r>
              <a:rPr lang="en-US" sz="1600" dirty="0" smtClean="0"/>
              <a:t>oncentration </a:t>
            </a:r>
            <a:r>
              <a:rPr lang="en-US" sz="1600" dirty="0"/>
              <a:t>measurements of </a:t>
            </a:r>
            <a:r>
              <a:rPr lang="en-US" sz="1600" baseline="30000" dirty="0" smtClean="0"/>
              <a:t>133</a:t>
            </a:r>
            <a:r>
              <a:rPr lang="en-US" sz="1600" dirty="0" smtClean="0"/>
              <a:t>Xe </a:t>
            </a:r>
            <a:r>
              <a:rPr lang="en-US" sz="1600" dirty="0"/>
              <a:t>taken from March 18 to March 23 </a:t>
            </a:r>
            <a:r>
              <a:rPr lang="en-US" sz="1600" dirty="0" smtClean="0"/>
              <a:t>to estimate </a:t>
            </a:r>
            <a:r>
              <a:rPr lang="en-US" sz="1600" dirty="0"/>
              <a:t>the source term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This analysis suggests that 92% of the 1.24  10</a:t>
            </a:r>
            <a:r>
              <a:rPr lang="en-US" sz="1600" baseline="30000" dirty="0"/>
              <a:t>19</a:t>
            </a:r>
            <a:r>
              <a:rPr lang="en-US" sz="1600" dirty="0"/>
              <a:t> </a:t>
            </a:r>
            <a:r>
              <a:rPr lang="en-US" sz="1600" dirty="0" err="1"/>
              <a:t>Bq</a:t>
            </a:r>
            <a:r>
              <a:rPr lang="en-US" sz="1600" dirty="0"/>
              <a:t> of </a:t>
            </a:r>
            <a:r>
              <a:rPr lang="en-US" sz="1600" baseline="30000" dirty="0"/>
              <a:t>133</a:t>
            </a:r>
            <a:r>
              <a:rPr lang="en-US" sz="1600" dirty="0"/>
              <a:t>Xe present in </a:t>
            </a:r>
            <a:r>
              <a:rPr lang="en-US" sz="1600" dirty="0" smtClean="0"/>
              <a:t>the three </a:t>
            </a:r>
            <a:r>
              <a:rPr lang="en-US" sz="1600" dirty="0"/>
              <a:t>operating reactors at the time of the earthquake was released to the atmosphere over a 3 d period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Preliminary results roughly one week after the accident showed </a:t>
            </a:r>
            <a:r>
              <a:rPr lang="en-US" sz="1600" dirty="0"/>
              <a:t>85% </a:t>
            </a:r>
            <a:r>
              <a:rPr lang="en-US" sz="1600" dirty="0" smtClean="0"/>
              <a:t>to 103</a:t>
            </a:r>
            <a:r>
              <a:rPr lang="en-US" sz="1600" dirty="0"/>
              <a:t>% of </a:t>
            </a:r>
            <a:r>
              <a:rPr lang="en-US" sz="1600" dirty="0" err="1"/>
              <a:t>radioxenon</a:t>
            </a:r>
            <a:r>
              <a:rPr lang="en-US" sz="1600" dirty="0"/>
              <a:t> inventory was </a:t>
            </a:r>
            <a:r>
              <a:rPr lang="en-US" sz="1600" dirty="0" smtClean="0"/>
              <a:t>released from </a:t>
            </a:r>
            <a:r>
              <a:rPr lang="en-US" sz="1600" dirty="0"/>
              <a:t>the three </a:t>
            </a:r>
            <a:r>
              <a:rPr lang="en-US" sz="1600" dirty="0" smtClean="0"/>
              <a:t>reactors providing early confirmation of core damage.</a:t>
            </a:r>
          </a:p>
          <a:p>
            <a:r>
              <a:rPr lang="en-US" sz="1600" dirty="0" smtClean="0"/>
              <a:t>These result show how </a:t>
            </a:r>
            <a:r>
              <a:rPr lang="en-US" sz="1600" dirty="0" err="1" smtClean="0"/>
              <a:t>radioxenon</a:t>
            </a:r>
            <a:r>
              <a:rPr lang="en-US" sz="1600" dirty="0" smtClean="0"/>
              <a:t> measurements show the extent of core damage in a nuclear accident scenario.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4572000" y="6273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P.W. </a:t>
            </a:r>
            <a:r>
              <a:rPr lang="en-GB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Eslinger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T.W. Bowyer, M.W. Cooper, D.A. Haas, J.C. Hayes, H.S. Miley, J.P. </a:t>
            </a:r>
            <a:r>
              <a:rPr lang="en-GB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Rishel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V.T. Woods, S.R. Biegalski, I. Hoffman, E. </a:t>
            </a:r>
            <a:r>
              <a:rPr lang="en-GB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Korpach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 Yi, K. </a:t>
            </a:r>
            <a:r>
              <a:rPr lang="en-GB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Ungar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and B. White,” Source term estimation of </a:t>
            </a:r>
            <a:r>
              <a:rPr lang="en-GB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radioxenon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released from the Fukushima </a:t>
            </a:r>
            <a:r>
              <a:rPr lang="en-GB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Dai-ichi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nuclear reactors using measured air concentrations and atmospheric transport </a:t>
            </a:r>
            <a:r>
              <a:rPr lang="en-GB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modeling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,” Jo</a:t>
            </a:r>
            <a:r>
              <a:rPr lang="en-GB" sz="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urnal of Environmental Radioactivity</a:t>
            </a:r>
            <a:r>
              <a:rPr lang="en-GB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127, 127-132, 2014. </a:t>
            </a:r>
            <a:endParaRPr 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600200"/>
            <a:ext cx="3636369" cy="459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84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Radioxenon</a:t>
            </a:r>
            <a:r>
              <a:rPr lang="en-US" dirty="0" smtClean="0"/>
              <a:t> measurements may be a useful tool for the detection of nuclear events.</a:t>
            </a:r>
          </a:p>
          <a:p>
            <a:r>
              <a:rPr lang="en-US" dirty="0" smtClean="0"/>
              <a:t>Detection sensitivity has significantly improved, so forensic signatures are necessary to identify sources.</a:t>
            </a:r>
          </a:p>
          <a:p>
            <a:r>
              <a:rPr lang="en-US" dirty="0" err="1" smtClean="0"/>
              <a:t>Radioxeon</a:t>
            </a:r>
            <a:r>
              <a:rPr lang="en-US" dirty="0" smtClean="0"/>
              <a:t> is also useful to aid response efforts to nuclear events.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3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Radioxenon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Noble gasses are important for nuclear monitoring as they may </a:t>
            </a:r>
            <a:r>
              <a:rPr lang="en-US" dirty="0"/>
              <a:t>not be easily filtered or contained</a:t>
            </a:r>
          </a:p>
          <a:p>
            <a:r>
              <a:rPr lang="en-US" dirty="0" smtClean="0"/>
              <a:t>Xenon is a noble gas whose isotopes are produced in high yield from nuclear fission.</a:t>
            </a:r>
          </a:p>
          <a:p>
            <a:r>
              <a:rPr lang="en-US" dirty="0" smtClean="0"/>
              <a:t>Argon is largely produced from activation.</a:t>
            </a:r>
          </a:p>
          <a:p>
            <a:r>
              <a:rPr lang="en-US" dirty="0" smtClean="0"/>
              <a:t>This talk will largely focus on </a:t>
            </a:r>
            <a:r>
              <a:rPr lang="en-US" dirty="0" err="1" smtClean="0"/>
              <a:t>radioxenon</a:t>
            </a:r>
            <a:r>
              <a:rPr lang="en-US" dirty="0" smtClean="0"/>
              <a:t> within the context of monitoring for the Comprehensive Nuclear-Test-Ban Treaty (CTBT). </a:t>
            </a:r>
            <a:endParaRPr lang="en-US" dirty="0"/>
          </a:p>
        </p:txBody>
      </p:sp>
      <p:pic>
        <p:nvPicPr>
          <p:cNvPr id="1028" name="Picture 4" descr="File:ThermalFissionYield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26005"/>
            <a:ext cx="4191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86400" y="5423356"/>
            <a:ext cx="2819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http://en.wikipedia.org/wiki/File:ThermalFissionYield.svg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1362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Radioxenon</a:t>
            </a:r>
            <a:r>
              <a:rPr lang="en-US" dirty="0" smtClean="0"/>
              <a:t>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2468563"/>
          </a:xfrm>
        </p:spPr>
        <p:txBody>
          <a:bodyPr>
            <a:noAutofit/>
          </a:bodyPr>
          <a:lstStyle/>
          <a:p>
            <a:r>
              <a:rPr lang="en-US" sz="2800" dirty="0"/>
              <a:t>Xenon gas </a:t>
            </a:r>
            <a:r>
              <a:rPr lang="en-US" sz="2800" dirty="0" smtClean="0"/>
              <a:t>is present in Earth’s atmosphere at a concentration of </a:t>
            </a:r>
            <a:r>
              <a:rPr lang="en-US" sz="2800" dirty="0"/>
              <a:t>0.087±0.001 parts per </a:t>
            </a:r>
            <a:r>
              <a:rPr lang="en-US" sz="2800" dirty="0" smtClean="0"/>
              <a:t>million.</a:t>
            </a:r>
          </a:p>
          <a:p>
            <a:r>
              <a:rPr lang="en-US" sz="2800" dirty="0" err="1" smtClean="0"/>
              <a:t>Radioxenon</a:t>
            </a:r>
            <a:r>
              <a:rPr lang="en-US" sz="2800" dirty="0" smtClean="0"/>
              <a:t> may be produced through either activation or fission.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47" y="4114800"/>
            <a:ext cx="7404703" cy="239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7926" y="6705600"/>
            <a:ext cx="11881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http://atom.kaeri.re.kr/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1275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Radioxenon</a:t>
            </a:r>
            <a:r>
              <a:rPr lang="en-US" dirty="0" smtClean="0"/>
              <a:t> (cont.)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four main </a:t>
            </a:r>
            <a:r>
              <a:rPr lang="en-US" sz="2800" dirty="0" err="1" smtClean="0"/>
              <a:t>radioxenon</a:t>
            </a:r>
            <a:r>
              <a:rPr lang="en-US" sz="2800" dirty="0" smtClean="0"/>
              <a:t> fission products of interest include </a:t>
            </a:r>
            <a:r>
              <a:rPr lang="en-US" sz="2800" baseline="30000" dirty="0" smtClean="0"/>
              <a:t>131m</a:t>
            </a:r>
            <a:r>
              <a:rPr lang="en-US" sz="2800" dirty="0" smtClean="0"/>
              <a:t>Xe, </a:t>
            </a:r>
            <a:r>
              <a:rPr lang="en-US" sz="2800" baseline="30000" dirty="0" smtClean="0"/>
              <a:t>133m</a:t>
            </a:r>
            <a:r>
              <a:rPr lang="en-US" sz="2800" dirty="0" smtClean="0"/>
              <a:t>Xe, </a:t>
            </a:r>
            <a:r>
              <a:rPr lang="en-US" sz="2800" baseline="30000" dirty="0" smtClean="0"/>
              <a:t>133</a:t>
            </a:r>
            <a:r>
              <a:rPr lang="en-US" sz="2800" dirty="0" smtClean="0"/>
              <a:t>Xe, and </a:t>
            </a:r>
            <a:r>
              <a:rPr lang="en-US" sz="2800" baseline="30000" dirty="0" smtClean="0"/>
              <a:t>135</a:t>
            </a:r>
            <a:r>
              <a:rPr lang="en-US" sz="2800" dirty="0" smtClean="0"/>
              <a:t>Xe.</a:t>
            </a:r>
          </a:p>
          <a:p>
            <a:r>
              <a:rPr lang="en-US" sz="2800" dirty="0" smtClean="0"/>
              <a:t>They have good half-lives, production rates, and decay characteristics.</a:t>
            </a:r>
            <a:endParaRPr lang="en-US" sz="2800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4634340"/>
              </p:ext>
            </p:extLst>
          </p:nvPr>
        </p:nvGraphicFramePr>
        <p:xfrm>
          <a:off x="304800" y="4038600"/>
          <a:ext cx="8229600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30000">
                          <a:effectLst/>
                        </a:rPr>
                        <a:t>131m</a:t>
                      </a:r>
                      <a:r>
                        <a:rPr lang="en-US" sz="1600">
                          <a:effectLst/>
                        </a:rPr>
                        <a:t>Xe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30000">
                          <a:effectLst/>
                        </a:rPr>
                        <a:t>133m</a:t>
                      </a:r>
                      <a:r>
                        <a:rPr lang="en-US" sz="1600">
                          <a:effectLst/>
                        </a:rPr>
                        <a:t>Xe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30000">
                          <a:effectLst/>
                        </a:rPr>
                        <a:t>133</a:t>
                      </a:r>
                      <a:r>
                        <a:rPr lang="en-US" sz="1600">
                          <a:effectLst/>
                        </a:rPr>
                        <a:t>Xe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30000">
                          <a:effectLst/>
                        </a:rPr>
                        <a:t>135</a:t>
                      </a:r>
                      <a:r>
                        <a:rPr lang="en-US" sz="1600">
                          <a:effectLst/>
                        </a:rPr>
                        <a:t>Xe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Half-Life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11.9 days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2.19 days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5.24 days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9.09 hours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30000">
                          <a:effectLst/>
                        </a:rPr>
                        <a:t>235</a:t>
                      </a:r>
                      <a:r>
                        <a:rPr lang="en-US" sz="1600">
                          <a:effectLst/>
                        </a:rPr>
                        <a:t>U Fission Yield Per 100 Fissions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Direct (%) – Thermal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3.48 x 10</a:t>
                      </a:r>
                      <a:r>
                        <a:rPr lang="en-US" sz="1600" baseline="30000">
                          <a:effectLst/>
                        </a:rPr>
                        <a:t>-7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1.89 x 10</a:t>
                      </a:r>
                      <a:r>
                        <a:rPr lang="en-US" sz="1600" baseline="30000">
                          <a:effectLst/>
                        </a:rPr>
                        <a:t>-3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6.66 x 10</a:t>
                      </a:r>
                      <a:r>
                        <a:rPr lang="en-US" sz="1600" baseline="30000">
                          <a:effectLst/>
                        </a:rPr>
                        <a:t>-4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7.85 x 10</a:t>
                      </a:r>
                      <a:r>
                        <a:rPr lang="en-US" sz="1600" baseline="30000">
                          <a:effectLst/>
                        </a:rPr>
                        <a:t>-2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Direct (%) – Fast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2.41 x 10</a:t>
                      </a:r>
                      <a:r>
                        <a:rPr lang="en-US" sz="1600" baseline="30000">
                          <a:effectLst/>
                        </a:rPr>
                        <a:t>-7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4.23 x 10</a:t>
                      </a:r>
                      <a:r>
                        <a:rPr lang="en-US" sz="1600" baseline="30000">
                          <a:effectLst/>
                        </a:rPr>
                        <a:t>-3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1.45 x 10</a:t>
                      </a:r>
                      <a:r>
                        <a:rPr lang="en-US" sz="1600" baseline="30000">
                          <a:effectLst/>
                        </a:rPr>
                        <a:t>-3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1.20 x 10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Cumulative (%) – Thermal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4.05 x 10</a:t>
                      </a:r>
                      <a:r>
                        <a:rPr lang="en-US" sz="1600" baseline="30000">
                          <a:effectLst/>
                        </a:rPr>
                        <a:t>-2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1.95 x 10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6.70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6.54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Cumulative (%) - Fast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4.51 x 10</a:t>
                      </a:r>
                      <a:r>
                        <a:rPr lang="en-US" sz="1600" baseline="30000">
                          <a:effectLst/>
                        </a:rPr>
                        <a:t>-2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6.72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1.98 x 10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6.60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460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Radioxenon</a:t>
            </a:r>
            <a:r>
              <a:rPr lang="en-US" dirty="0" smtClean="0"/>
              <a:t> (cont.)</a:t>
            </a:r>
            <a:endParaRPr lang="en-US" dirty="0"/>
          </a:p>
        </p:txBody>
      </p:sp>
      <p:pic>
        <p:nvPicPr>
          <p:cNvPr id="5122" name="Object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56" r="-1561" b="-1547"/>
          <a:stretch>
            <a:fillRect/>
          </a:stretch>
        </p:blipFill>
        <p:spPr bwMode="auto">
          <a:xfrm>
            <a:off x="1219200" y="2438400"/>
            <a:ext cx="655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91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Radioxenon</a:t>
            </a:r>
            <a:r>
              <a:rPr lang="en-US" dirty="0" smtClean="0"/>
              <a:t> Sources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36880"/>
              </p:ext>
            </p:extLst>
          </p:nvPr>
        </p:nvGraphicFramePr>
        <p:xfrm>
          <a:off x="457200" y="160020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Type</a:t>
                      </a:r>
                      <a:r>
                        <a:rPr lang="en-US" sz="2400" baseline="0" dirty="0" smtClean="0"/>
                        <a:t> of Release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Order of Magnitude </a:t>
                      </a:r>
                      <a:r>
                        <a:rPr lang="en-US" sz="2400" dirty="0" err="1" smtClean="0"/>
                        <a:t>Radioxenon</a:t>
                      </a:r>
                      <a:r>
                        <a:rPr lang="en-US" sz="2400" dirty="0" smtClean="0"/>
                        <a:t> Released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Hospitals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~ 10</a:t>
                      </a:r>
                      <a:r>
                        <a:rPr lang="en-US" sz="2400" baseline="30000" dirty="0" smtClean="0"/>
                        <a:t>6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Bq</a:t>
                      </a:r>
                      <a:r>
                        <a:rPr lang="en-US" sz="2400" baseline="0" dirty="0" smtClean="0"/>
                        <a:t>/day/facility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Nuclear Power Plants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~ 10</a:t>
                      </a:r>
                      <a:r>
                        <a:rPr lang="en-US" sz="2400" baseline="30000" dirty="0" smtClean="0"/>
                        <a:t>9 </a:t>
                      </a:r>
                      <a:r>
                        <a:rPr lang="en-US" sz="2400" baseline="0" dirty="0" err="1" smtClean="0"/>
                        <a:t>Bq</a:t>
                      </a:r>
                      <a:r>
                        <a:rPr lang="en-US" sz="2400" baseline="0" dirty="0" smtClean="0"/>
                        <a:t>/day/facility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Radiopharmaceutical Facilities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~</a:t>
                      </a:r>
                      <a:r>
                        <a:rPr lang="en-US" sz="2400" baseline="0" dirty="0" smtClean="0"/>
                        <a:t> 10</a:t>
                      </a:r>
                      <a:r>
                        <a:rPr lang="en-US" sz="2400" baseline="30000" dirty="0" smtClean="0"/>
                        <a:t>11 to</a:t>
                      </a:r>
                      <a:r>
                        <a:rPr lang="en-US" sz="2400" baseline="0" dirty="0" smtClean="0"/>
                        <a:t> 10</a:t>
                      </a:r>
                      <a:r>
                        <a:rPr lang="en-US" sz="2400" baseline="30000" dirty="0" smtClean="0"/>
                        <a:t>13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Bq</a:t>
                      </a:r>
                      <a:r>
                        <a:rPr lang="en-US" sz="2400" baseline="0" dirty="0" smtClean="0"/>
                        <a:t>/day/facility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Nuclear explosion underground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~</a:t>
                      </a:r>
                      <a:r>
                        <a:rPr lang="en-US" sz="2400" baseline="0" dirty="0" smtClean="0"/>
                        <a:t> 0 to 10</a:t>
                      </a:r>
                      <a:r>
                        <a:rPr lang="en-US" sz="2400" baseline="30000" dirty="0" smtClean="0"/>
                        <a:t>15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Bq</a:t>
                      </a:r>
                      <a:r>
                        <a:rPr lang="en-US" sz="2400" baseline="0" dirty="0" smtClean="0"/>
                        <a:t>/</a:t>
                      </a:r>
                      <a:r>
                        <a:rPr lang="en-US" sz="2400" baseline="0" dirty="0" err="1" smtClean="0"/>
                        <a:t>kton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Nuclear explosion atmospheric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~ 10</a:t>
                      </a:r>
                      <a:r>
                        <a:rPr lang="en-US" sz="2400" baseline="30000" dirty="0" smtClean="0"/>
                        <a:t>16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Bq</a:t>
                      </a:r>
                      <a:r>
                        <a:rPr lang="en-US" sz="2400" baseline="0" dirty="0" smtClean="0"/>
                        <a:t>/</a:t>
                      </a:r>
                      <a:r>
                        <a:rPr lang="en-US" sz="2400" baseline="0" dirty="0" err="1" smtClean="0"/>
                        <a:t>kton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24200" y="6553200"/>
            <a:ext cx="28825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Saey</a:t>
            </a:r>
            <a:r>
              <a:rPr lang="en-US" sz="800" dirty="0" smtClean="0"/>
              <a:t>, J. Environmental Radioactivity, 100, 396-406 (2009).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8353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Radioargon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radioisotopes of argon are also of interest for nuclear monitoring.</a:t>
            </a:r>
          </a:p>
          <a:p>
            <a:r>
              <a:rPr lang="en-US" dirty="0" err="1" smtClean="0"/>
              <a:t>Radioargon</a:t>
            </a:r>
            <a:r>
              <a:rPr lang="en-US" dirty="0" smtClean="0"/>
              <a:t> isotopes are primarily produced through activation processes.</a:t>
            </a:r>
          </a:p>
          <a:p>
            <a:r>
              <a:rPr lang="en-US" dirty="0" smtClean="0"/>
              <a:t>Some half-lives suitable for monitoring.</a:t>
            </a:r>
          </a:p>
          <a:p>
            <a:endParaRPr lang="en-US" dirty="0"/>
          </a:p>
        </p:txBody>
      </p:sp>
      <p:graphicFrame>
        <p:nvGraphicFramePr>
          <p:cNvPr id="6" name="Content Placeholder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724400" y="1981200"/>
          <a:ext cx="4343400" cy="4767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2160"/>
                <a:gridCol w="904240"/>
                <a:gridCol w="2667000"/>
              </a:tblGrid>
              <a:tr h="8412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Isotope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Half-Life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Notes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</a:tr>
              <a:tr h="5506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>
                          <a:effectLst/>
                        </a:rPr>
                        <a:t>37</a:t>
                      </a:r>
                      <a:r>
                        <a:rPr lang="en-US" sz="1400" dirty="0">
                          <a:effectLst/>
                        </a:rPr>
                        <a:t>Ar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35.04 days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Produced primarily through </a:t>
                      </a:r>
                      <a:r>
                        <a:rPr lang="en-US" sz="1400" baseline="30000">
                          <a:effectLst/>
                        </a:rPr>
                        <a:t>40</a:t>
                      </a:r>
                      <a:r>
                        <a:rPr lang="en-US" sz="1400">
                          <a:effectLst/>
                        </a:rPr>
                        <a:t>Ca(n,α)</a:t>
                      </a:r>
                      <a:r>
                        <a:rPr lang="en-US" sz="1400" baseline="30000">
                          <a:effectLst/>
                        </a:rPr>
                        <a:t>47</a:t>
                      </a:r>
                      <a:r>
                        <a:rPr lang="en-US" sz="1400">
                          <a:effectLst/>
                        </a:rPr>
                        <a:t>Ar with secondary production through </a:t>
                      </a:r>
                      <a:r>
                        <a:rPr lang="en-US" sz="1400" baseline="30000">
                          <a:effectLst/>
                        </a:rPr>
                        <a:t>36</a:t>
                      </a:r>
                      <a:r>
                        <a:rPr lang="en-US" sz="1400">
                          <a:effectLst/>
                        </a:rPr>
                        <a:t>Ar(n,γ) </a:t>
                      </a:r>
                      <a:r>
                        <a:rPr lang="en-US" sz="1400" baseline="30000">
                          <a:effectLst/>
                        </a:rPr>
                        <a:t>37</a:t>
                      </a:r>
                      <a:r>
                        <a:rPr lang="en-US" sz="1400">
                          <a:effectLst/>
                        </a:rPr>
                        <a:t>Ar reaction.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</a:tr>
              <a:tr h="5506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>
                          <a:effectLst/>
                        </a:rPr>
                        <a:t>39</a:t>
                      </a:r>
                      <a:r>
                        <a:rPr lang="en-US" sz="1400" dirty="0">
                          <a:effectLst/>
                        </a:rPr>
                        <a:t>Ar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269 years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Produced primarily through </a:t>
                      </a:r>
                      <a:r>
                        <a:rPr lang="en-US" sz="1400" baseline="30000" dirty="0">
                          <a:effectLst/>
                        </a:rPr>
                        <a:t>38</a:t>
                      </a:r>
                      <a:r>
                        <a:rPr lang="en-US" sz="1400" dirty="0">
                          <a:effectLst/>
                        </a:rPr>
                        <a:t>Ar(</a:t>
                      </a:r>
                      <a:r>
                        <a:rPr lang="en-US" sz="1400" dirty="0" err="1">
                          <a:effectLst/>
                        </a:rPr>
                        <a:t>n,γ</a:t>
                      </a:r>
                      <a:r>
                        <a:rPr lang="en-US" sz="1400" dirty="0">
                          <a:effectLst/>
                        </a:rPr>
                        <a:t>) </a:t>
                      </a:r>
                      <a:r>
                        <a:rPr lang="en-US" sz="1400" baseline="30000" dirty="0">
                          <a:effectLst/>
                        </a:rPr>
                        <a:t>39</a:t>
                      </a:r>
                      <a:r>
                        <a:rPr lang="en-US" sz="1400" dirty="0">
                          <a:effectLst/>
                        </a:rPr>
                        <a:t>Ar with secondary production through </a:t>
                      </a:r>
                      <a:r>
                        <a:rPr lang="en-US" sz="1400" baseline="30000" dirty="0">
                          <a:effectLst/>
                        </a:rPr>
                        <a:t>42</a:t>
                      </a:r>
                      <a:r>
                        <a:rPr lang="en-US" sz="1400" dirty="0">
                          <a:effectLst/>
                        </a:rPr>
                        <a:t>Ca(n,α)</a:t>
                      </a:r>
                      <a:r>
                        <a:rPr lang="en-US" sz="1400" baseline="30000" dirty="0">
                          <a:effectLst/>
                        </a:rPr>
                        <a:t>49</a:t>
                      </a:r>
                      <a:r>
                        <a:rPr lang="en-US" sz="1400" dirty="0">
                          <a:effectLst/>
                        </a:rPr>
                        <a:t>Ar reaction.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</a:tr>
              <a:tr h="6882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1.8 </a:t>
                      </a:r>
                      <a:r>
                        <a:rPr lang="en-US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Produced primarily through </a:t>
                      </a:r>
                      <a:r>
                        <a:rPr lang="en-US" sz="1400" baseline="30000" dirty="0" smtClean="0">
                          <a:effectLst/>
                        </a:rPr>
                        <a:t>40</a:t>
                      </a:r>
                      <a:r>
                        <a:rPr lang="en-US" sz="1400" dirty="0" smtClean="0">
                          <a:effectLst/>
                        </a:rPr>
                        <a:t>Ar(</a:t>
                      </a:r>
                      <a:r>
                        <a:rPr lang="en-US" sz="1400" dirty="0" err="1" smtClean="0">
                          <a:effectLst/>
                        </a:rPr>
                        <a:t>n,γ</a:t>
                      </a:r>
                      <a:r>
                        <a:rPr lang="en-US" sz="1400" dirty="0" smtClean="0">
                          <a:effectLst/>
                        </a:rPr>
                        <a:t>)</a:t>
                      </a:r>
                      <a:r>
                        <a:rPr lang="en-US" sz="1400" baseline="30000" dirty="0" smtClean="0">
                          <a:effectLst/>
                        </a:rPr>
                        <a:t>41</a:t>
                      </a:r>
                      <a:r>
                        <a:rPr lang="en-US" sz="1400" dirty="0" smtClean="0">
                          <a:effectLst/>
                        </a:rPr>
                        <a:t>Ar. Short half-life does not facilitate regional monitoring.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</a:tr>
              <a:tr h="6882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>
                          <a:effectLst/>
                        </a:rPr>
                        <a:t>42</a:t>
                      </a:r>
                      <a:r>
                        <a:rPr lang="en-US" sz="1400" dirty="0">
                          <a:effectLst/>
                        </a:rPr>
                        <a:t>Ar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32.9 years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Produced from double neutron capture </a:t>
                      </a:r>
                      <a:r>
                        <a:rPr lang="en-US" sz="1400" baseline="30000" dirty="0">
                          <a:effectLst/>
                        </a:rPr>
                        <a:t>40</a:t>
                      </a:r>
                      <a:r>
                        <a:rPr lang="en-US" sz="1400" dirty="0">
                          <a:effectLst/>
                        </a:rPr>
                        <a:t>Ar(</a:t>
                      </a:r>
                      <a:r>
                        <a:rPr lang="en-US" sz="1400" dirty="0" err="1">
                          <a:effectLst/>
                        </a:rPr>
                        <a:t>n,γ</a:t>
                      </a:r>
                      <a:r>
                        <a:rPr lang="en-US" sz="1400" dirty="0">
                          <a:effectLst/>
                        </a:rPr>
                        <a:t>) </a:t>
                      </a:r>
                      <a:r>
                        <a:rPr lang="en-US" sz="1400" baseline="30000" dirty="0">
                          <a:effectLst/>
                        </a:rPr>
                        <a:t>41</a:t>
                      </a:r>
                      <a:r>
                        <a:rPr lang="en-US" sz="1400" dirty="0">
                          <a:effectLst/>
                        </a:rPr>
                        <a:t>Ar(</a:t>
                      </a:r>
                      <a:r>
                        <a:rPr lang="en-US" sz="1400" dirty="0" err="1">
                          <a:effectLst/>
                        </a:rPr>
                        <a:t>n,γ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r>
                        <a:rPr lang="en-US" sz="1400" baseline="30000" dirty="0">
                          <a:effectLst/>
                        </a:rPr>
                        <a:t>42</a:t>
                      </a:r>
                      <a:r>
                        <a:rPr lang="en-US" sz="1400" dirty="0">
                          <a:effectLst/>
                        </a:rPr>
                        <a:t>Ar with secondary production from </a:t>
                      </a:r>
                      <a:r>
                        <a:rPr lang="en-US" sz="1400" baseline="30000" dirty="0">
                          <a:effectLst/>
                        </a:rPr>
                        <a:t>44</a:t>
                      </a:r>
                      <a:r>
                        <a:rPr lang="en-US" sz="1400" dirty="0">
                          <a:effectLst/>
                        </a:rPr>
                        <a:t>Ca(</a:t>
                      </a:r>
                      <a:r>
                        <a:rPr lang="en-US" sz="1400" dirty="0" err="1">
                          <a:effectLst/>
                        </a:rPr>
                        <a:t>n,γ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r>
                        <a:rPr lang="en-US" sz="1400" baseline="30000" dirty="0">
                          <a:effectLst/>
                        </a:rPr>
                        <a:t>45</a:t>
                      </a:r>
                      <a:r>
                        <a:rPr lang="en-US" sz="1400" dirty="0">
                          <a:effectLst/>
                        </a:rPr>
                        <a:t>Ca (n,α)</a:t>
                      </a:r>
                      <a:r>
                        <a:rPr lang="en-US" sz="1400" baseline="30000" dirty="0">
                          <a:effectLst/>
                        </a:rPr>
                        <a:t>42</a:t>
                      </a:r>
                      <a:r>
                        <a:rPr lang="en-US" sz="1400" dirty="0">
                          <a:effectLst/>
                        </a:rPr>
                        <a:t>Ar.  Low anticipated production.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81" marR="4248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170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WWppttemplat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GWWppttemplate1</Template>
  <TotalTime>6655</TotalTime>
  <Words>2163</Words>
  <Application>Microsoft Macintosh PowerPoint</Application>
  <PresentationFormat>On-screen Show (4:3)</PresentationFormat>
  <Paragraphs>261</Paragraphs>
  <Slides>36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GWWppttemplate2</vt:lpstr>
      <vt:lpstr>Document</vt:lpstr>
      <vt:lpstr>Equation</vt:lpstr>
      <vt:lpstr>Noble Gas Monitoring for Nuclear Accident Forensics</vt:lpstr>
      <vt:lpstr>Outline</vt:lpstr>
      <vt:lpstr>Noble Gasses</vt:lpstr>
      <vt:lpstr>Radioxenon</vt:lpstr>
      <vt:lpstr>Radioxenon (cont.)</vt:lpstr>
      <vt:lpstr>Radioxenon (cont.)</vt:lpstr>
      <vt:lpstr>Radioxenon (cont.)</vt:lpstr>
      <vt:lpstr>Radioxenon Sources</vt:lpstr>
      <vt:lpstr>Radioargon</vt:lpstr>
      <vt:lpstr>37Ar World Background in Soil Air</vt:lpstr>
      <vt:lpstr>Surface Activity</vt:lpstr>
      <vt:lpstr>Detection Network</vt:lpstr>
      <vt:lpstr>Detection Network (cont.)</vt:lpstr>
      <vt:lpstr>Radioxenon Forensic Signatures</vt:lpstr>
      <vt:lpstr>Radioxenon Forensic Signatures</vt:lpstr>
      <vt:lpstr>Radioxenon Forensic Signatures</vt:lpstr>
      <vt:lpstr>Radioxenon Forensic Signatures</vt:lpstr>
      <vt:lpstr>Radioxenon Forensic Signatures</vt:lpstr>
      <vt:lpstr>Radioxenon Signature 235U vs 239 Pu</vt:lpstr>
      <vt:lpstr>Commercial Reactors</vt:lpstr>
      <vt:lpstr>Commercial Reactors</vt:lpstr>
      <vt:lpstr>Research Reactors</vt:lpstr>
      <vt:lpstr>Air Activation – Research Reactors</vt:lpstr>
      <vt:lpstr>Underground Nuclear Test Signatures</vt:lpstr>
      <vt:lpstr>UTEX Sensitivity Study</vt:lpstr>
      <vt:lpstr>Radiopharmaceutical Production</vt:lpstr>
      <vt:lpstr>Medical Isotope Production - 99Mo</vt:lpstr>
      <vt:lpstr>Nominal Medical Isotope Signature</vt:lpstr>
      <vt:lpstr>Fukushima Nuclear Accident </vt:lpstr>
      <vt:lpstr>PowerPoint Presentation</vt:lpstr>
      <vt:lpstr>Fukushima (cont.)</vt:lpstr>
      <vt:lpstr>Fukushima (cont.)</vt:lpstr>
      <vt:lpstr>Fukushima</vt:lpstr>
      <vt:lpstr>Unit 1, 2, and 3 Xe Inventories</vt:lpstr>
      <vt:lpstr>Fukushima</vt:lpstr>
      <vt:lpstr>Conclusions</vt:lpstr>
    </vt:vector>
  </TitlesOfParts>
  <Company>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Debbie Godfrey</dc:creator>
  <cp:lastModifiedBy>Charles Waggoner</cp:lastModifiedBy>
  <cp:revision>440</cp:revision>
  <cp:lastPrinted>2011-01-24T02:49:42Z</cp:lastPrinted>
  <dcterms:created xsi:type="dcterms:W3CDTF">2011-06-30T15:04:08Z</dcterms:created>
  <dcterms:modified xsi:type="dcterms:W3CDTF">2018-04-16T16:25:12Z</dcterms:modified>
</cp:coreProperties>
</file>