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3" autoAdjust="0"/>
  </p:normalViewPr>
  <p:slideViewPr>
    <p:cSldViewPr snapToGrid="0" snapToObjects="1">
      <p:cViewPr varScale="1">
        <p:scale>
          <a:sx n="71" d="100"/>
          <a:sy n="71" d="100"/>
        </p:scale>
        <p:origin x="-1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073E-DAA1-0545-8AC7-8F364DB55E1D}" type="datetimeFigureOut">
              <a:rPr lang="en-US" smtClean="0"/>
              <a:t>6/4/18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9ECC-46B8-6B46-9255-09C7C793C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3275-C7F8-8C46-9C47-FB0ACECD1E15}" type="datetimeFigureOut">
              <a:rPr lang="en-US" smtClean="0"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EC29-75BB-2342-95EE-4840EB8C8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44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8EC-417F-8247-B239-8964C5BBE061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392F-91AA-4541-A222-1CDFA2CACBCE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E1-42EF-0B43-B2AE-FE05797E1B11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51D-8E8E-2A40-8352-AD631B5E241E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6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6DF5-1B4E-6E41-802B-A6D1C767C23C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243-677A-0A4C-9CA8-16AE640CFC3D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AE6-7890-9049-B77A-A7E3A8B0235E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3B8B-D235-674A-AA5A-41EE31925A34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1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BA0-6CDC-4B4E-8B23-36C38B5255E8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FA7-E01C-7F47-9FAE-69D45F8E3741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0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7392-6110-224C-9D4D-A64FDA06A80D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5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D6E5-4E3E-F245-BAE2-F4CFCC9AC846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F3ED-CF54-7A4F-B471-8E676DF1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wbergman@aerosolscience.com" TargetMode="External"/><Relationship Id="rId5" Type="http://schemas.openxmlformats.org/officeDocument/2006/relationships/hyperlink" Target="mailto:gerardgarcia.me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42" y="754014"/>
            <a:ext cx="7772400" cy="11582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  <a:latin typeface="Cambria"/>
                <a:ea typeface="ＭＳ 明朝"/>
                <a:cs typeface="Times New Roman"/>
              </a:rPr>
              <a:t>HEPA Filter Failure Modes at Elevated </a:t>
            </a:r>
            <a:r>
              <a:rPr lang="en-US" sz="2800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en-US" sz="2800" dirty="0" smtClean="0">
                <a:effectLst/>
                <a:latin typeface="Cambria"/>
                <a:ea typeface="ＭＳ 明朝"/>
                <a:cs typeface="Times New Roman"/>
              </a:rPr>
            </a:br>
            <a:r>
              <a:rPr lang="en-US" sz="2800" b="1" dirty="0" smtClean="0">
                <a:effectLst/>
                <a:latin typeface="Cambria"/>
                <a:ea typeface="ＭＳ 明朝"/>
                <a:cs typeface="Times New Roman"/>
              </a:rPr>
              <a:t>Pressure, Temperature and Moisture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97265"/>
            <a:ext cx="5696857" cy="5321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International Society for Nuclear Air Treatment Technologies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33rd Nuclear Air Cleaning Conference ● June 22-24, 2014 ● St. Louis, MO</a:t>
            </a:r>
          </a:p>
          <a:p>
            <a:pPr algn="l"/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258" t="7672" r="11387" b="7824"/>
          <a:stretch>
            <a:fillRect/>
          </a:stretch>
        </p:blipFill>
        <p:spPr bwMode="auto">
          <a:xfrm>
            <a:off x="0" y="6309360"/>
            <a:ext cx="6096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2" y="3463028"/>
            <a:ext cx="912921" cy="6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143" y="2213429"/>
            <a:ext cx="70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5905" y="2818191"/>
            <a:ext cx="4861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Werner Bergman and Gerard Garcia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3209" y="4354286"/>
            <a:ext cx="5370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Aerosol </a:t>
            </a:r>
            <a:r>
              <a:rPr lang="en-US" sz="2400" dirty="0"/>
              <a:t>Science, LLC, Stanwood, WA, </a:t>
            </a:r>
            <a:r>
              <a:rPr lang="en-US" u="sng" dirty="0">
                <a:hlinkClick r:id="rId4"/>
              </a:rPr>
              <a:t>wbergman@aerosolscience.com</a:t>
            </a:r>
            <a:endParaRPr lang="en-US" dirty="0"/>
          </a:p>
          <a:p>
            <a:pPr algn="ctr"/>
            <a:r>
              <a:rPr lang="en-US" baseline="30000" dirty="0"/>
              <a:t>1</a:t>
            </a:r>
            <a:r>
              <a:rPr lang="en-US" dirty="0"/>
              <a:t>Consultant, </a:t>
            </a:r>
            <a:r>
              <a:rPr lang="en-US" u="sng" dirty="0">
                <a:hlinkClick r:id="rId5"/>
              </a:rPr>
              <a:t>gerardgarcia.me@gmail.com</a:t>
            </a:r>
            <a:endParaRPr lang="en-US" dirty="0"/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64" y="253735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pleat collapse by Al(OH)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loading was significantly higher than by the other particles  </a:t>
            </a:r>
            <a:endParaRPr lang="en-US" sz="28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60" y="1357280"/>
            <a:ext cx="5403910" cy="52423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64" y="253735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higher pleat collapse by Al(OH)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loading was due to a rigid deposit covering the pleats</a:t>
            </a:r>
            <a:endParaRPr lang="en-US" sz="28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80" y="2746844"/>
            <a:ext cx="3533864" cy="25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7" y="2746844"/>
            <a:ext cx="2743956" cy="25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6757" y="5507823"/>
            <a:ext cx="295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black deposits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6795" y="1444447"/>
            <a:ext cx="754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rigid deposit of Al(OH)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was partially supported by the pleat ends and did not contribute fully to pleat collapse.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0550" y="5507823"/>
            <a:ext cx="247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Al(OH)3 deposits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64" y="253735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temperature and increased humidity was used to stress partially loaded HEPA filters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1297" y="1291847"/>
            <a:ext cx="724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HEPA filters were preloaded to 4 in. WC with Al(OH)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particles prior to the stress tests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3" y="1786826"/>
            <a:ext cx="8782416" cy="439718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045158" y="4864197"/>
            <a:ext cx="286382" cy="83429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9320" y="5611325"/>
            <a:ext cx="2002524" cy="46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pleat collapse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278029"/>
            <a:ext cx="2133600" cy="365125"/>
          </a:xfrm>
        </p:spPr>
        <p:txBody>
          <a:bodyPr/>
          <a:lstStyle/>
          <a:p>
            <a:fld id="{EE20F3ED-CF54-7A4F-B471-8E676DF14B03}" type="slidenum">
              <a:rPr lang="en-US" smtClean="0"/>
              <a:t>12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4575" y="6243044"/>
            <a:ext cx="1900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Giffin</a:t>
            </a:r>
            <a:r>
              <a:rPr lang="en-US" sz="2000" dirty="0"/>
              <a:t> et al, 2012 </a:t>
            </a:r>
          </a:p>
        </p:txBody>
      </p:sp>
    </p:spTree>
    <p:extLst>
      <p:ext uri="{BB962C8B-B14F-4D97-AF65-F5344CB8AC3E}">
        <p14:creationId xmlns:p14="http://schemas.microsoft.com/office/powerpoint/2010/main" val="408042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64" y="253735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temperature at low humidity was used to stress partially loaded HEPA filters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08175" y="1280980"/>
            <a:ext cx="6263056" cy="83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HEPA filters were preloaded to 4 in. WC with Al(OH)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particles prior to the stress tests</a:t>
            </a:r>
            <a:endParaRPr lang="en-US" sz="24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01577" y="6329922"/>
            <a:ext cx="212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Giffin</a:t>
            </a:r>
            <a:r>
              <a:rPr lang="en-US" dirty="0" smtClean="0"/>
              <a:t> </a:t>
            </a:r>
            <a:r>
              <a:rPr lang="en-US" dirty="0"/>
              <a:t>et al, 2012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89" y="2116053"/>
            <a:ext cx="7226830" cy="39164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088737" y="4607281"/>
            <a:ext cx="547862" cy="105843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14028" y="4719351"/>
            <a:ext cx="373542" cy="89655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1938" y="5629484"/>
            <a:ext cx="2002524" cy="46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pleat collapse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488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487" y="303531"/>
            <a:ext cx="7757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Analyses at elevated temperature show RC filters have pleat collapse at lower </a:t>
            </a:r>
            <a:r>
              <a:rPr lang="en-US" sz="2800" b="1" dirty="0" smtClean="0">
                <a:latin typeface="Symbol" charset="2"/>
                <a:cs typeface="Symbol" charset="2"/>
              </a:rPr>
              <a:t>D</a:t>
            </a:r>
            <a:r>
              <a:rPr lang="en-US" sz="2800" b="1" dirty="0" smtClean="0"/>
              <a:t>P than SC filters.   </a:t>
            </a:r>
            <a:endParaRPr lang="en-US" sz="28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64" y="1531610"/>
            <a:ext cx="5540874" cy="5043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4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2" y="1445705"/>
            <a:ext cx="5279395" cy="514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4338" y="242988"/>
            <a:ext cx="772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 of ICET tests shows pleat collapse with radial flow HEPA filters depends on two factors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85504" y="2007810"/>
            <a:ext cx="250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Tightness of filter pack (RC&gt;SC)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3080" y="3362477"/>
            <a:ext cx="1798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Separation inside pleats (SC&gt;RC)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05810" y="2019906"/>
            <a:ext cx="4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4610" y="3350381"/>
            <a:ext cx="45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539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338" y="242988"/>
            <a:ext cx="772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Pleat collapse also occurs with axial flow HEPA filters w/o separators (U-pack)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4" y="2106619"/>
            <a:ext cx="8140095" cy="35962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724952" y="4221238"/>
            <a:ext cx="338667" cy="99181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24952" y="5213048"/>
            <a:ext cx="138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Pleat collapse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89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338" y="275121"/>
            <a:ext cx="772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ICET studies show RH &lt; 70% has no effect on </a:t>
            </a:r>
            <a:r>
              <a:rPr lang="en-US" sz="2800" b="1" dirty="0"/>
              <a:t>filter pleat collapse 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5" y="1257638"/>
            <a:ext cx="5733143" cy="5134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9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338" y="275121"/>
            <a:ext cx="7364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 studies show clean HEPA filters increase in </a:t>
            </a:r>
            <a:r>
              <a:rPr lang="en-US" sz="2800" b="1" dirty="0" smtClean="0">
                <a:latin typeface="Symbol" charset="2"/>
                <a:cs typeface="Symbol" charset="2"/>
              </a:rPr>
              <a:t>D</a:t>
            </a:r>
            <a:r>
              <a:rPr lang="en-US" sz="2800" b="1" dirty="0" smtClean="0"/>
              <a:t>P above 95% RH at 122°F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406200"/>
            <a:ext cx="6059714" cy="48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2381" y="6266401"/>
            <a:ext cx="255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Rudinger</a:t>
            </a:r>
            <a:r>
              <a:rPr lang="en-US" sz="2000" dirty="0" smtClean="0"/>
              <a:t> et al, 1985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78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338" y="275121"/>
            <a:ext cx="7364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 studies show loaded HEPA filters increase in </a:t>
            </a:r>
            <a:r>
              <a:rPr lang="en-US" sz="2800" b="1" dirty="0" smtClean="0">
                <a:latin typeface="Symbol" charset="2"/>
                <a:cs typeface="Symbol" charset="2"/>
              </a:rPr>
              <a:t>D</a:t>
            </a:r>
            <a:r>
              <a:rPr lang="en-US" sz="2800" b="1" dirty="0" smtClean="0"/>
              <a:t>P above 70% RH at 122°F.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0286" y="6266401"/>
            <a:ext cx="257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Rudinger</a:t>
            </a:r>
            <a:r>
              <a:rPr lang="en-US" sz="2000" dirty="0" smtClean="0"/>
              <a:t> et al, 1985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31" y="2060228"/>
            <a:ext cx="5253926" cy="4161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1229231"/>
            <a:ext cx="66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increased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P due to  adsorbed water is likely cause of pleat  collapse in the ICET study.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688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0381" y="174514"/>
            <a:ext cx="697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Two HEPA filter failure modes are analyzed </a:t>
            </a:r>
            <a:endParaRPr lang="en-US" sz="28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91" y="302380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4" y="786190"/>
            <a:ext cx="7962900" cy="5829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6273" y="3761858"/>
            <a:ext cx="1469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pleat collapse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36932" y="2315260"/>
            <a:ext cx="11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tears</a:t>
            </a:r>
            <a:endParaRPr lang="en-US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08964" y="4217882"/>
            <a:ext cx="448250" cy="3984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055272" y="1730843"/>
            <a:ext cx="674256" cy="65514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29528" y="1730843"/>
            <a:ext cx="919522" cy="65514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10381" y="786190"/>
            <a:ext cx="74915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71991" y="3925494"/>
            <a:ext cx="7097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49921" y="2730759"/>
            <a:ext cx="558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58377" y="2315260"/>
            <a:ext cx="1450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w/o</a:t>
            </a:r>
          </a:p>
          <a:p>
            <a:pPr algn="ctr"/>
            <a:r>
              <a:rPr lang="en-US" sz="2400" b="1" dirty="0" smtClean="0"/>
              <a:t>separator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92409" y="3766042"/>
            <a:ext cx="145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</a:t>
            </a:r>
          </a:p>
          <a:p>
            <a:pPr algn="ctr"/>
            <a:r>
              <a:rPr lang="en-US" sz="2400" b="1" dirty="0" smtClean="0"/>
              <a:t>separator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429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338" y="275121"/>
            <a:ext cx="7364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of pleat collapse is based on plate deflection formula of </a:t>
            </a:r>
            <a:r>
              <a:rPr lang="en-US" sz="2800" b="1" dirty="0"/>
              <a:t>Young and </a:t>
            </a:r>
            <a:r>
              <a:rPr lang="en-US" sz="2800" b="1" dirty="0" err="1"/>
              <a:t>Budynas</a:t>
            </a:r>
            <a:r>
              <a:rPr lang="en-US" sz="2800" b="1" dirty="0"/>
              <a:t> (2002)</a:t>
            </a:r>
          </a:p>
          <a:p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7" y="1460500"/>
            <a:ext cx="3162300" cy="1308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619" y="3302000"/>
            <a:ext cx="81196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sz="2400" b="1" dirty="0" err="1" smtClean="0"/>
              <a:t>d</a:t>
            </a:r>
            <a:r>
              <a:rPr lang="en-US" sz="2400" b="1" baseline="-25000" dirty="0" err="1" smtClean="0"/>
              <a:t>P</a:t>
            </a:r>
            <a:r>
              <a:rPr lang="en-US" sz="2400" b="1" baseline="-25000" dirty="0" err="1"/>
              <a:t>,max</a:t>
            </a:r>
            <a:r>
              <a:rPr lang="en-US" sz="2400" b="1" dirty="0"/>
              <a:t>	</a:t>
            </a:r>
            <a:r>
              <a:rPr lang="en-US" sz="2400" b="1" dirty="0" smtClean="0"/>
              <a:t>=  </a:t>
            </a:r>
            <a:r>
              <a:rPr lang="en-US" sz="2400" b="1" dirty="0"/>
              <a:t>maximum deflection </a:t>
            </a:r>
            <a:endParaRPr lang="en-US" sz="2400" b="1" dirty="0" smtClean="0"/>
          </a:p>
          <a:p>
            <a:r>
              <a:rPr lang="en-US" sz="2400" b="1" dirty="0"/>
              <a:t>		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P</a:t>
            </a:r>
            <a:r>
              <a:rPr lang="en-US" sz="2400" b="1" dirty="0"/>
              <a:t>	=  a constant that depends on the D/W ratio, </a:t>
            </a:r>
          </a:p>
          <a:p>
            <a:r>
              <a:rPr lang="en-US" sz="2400" b="1" dirty="0" smtClean="0"/>
              <a:t>		W</a:t>
            </a:r>
            <a:r>
              <a:rPr lang="en-US" sz="2400" b="1" dirty="0"/>
              <a:t>	=  width between separator peaks or </a:t>
            </a:r>
            <a:r>
              <a:rPr lang="en-US" sz="2400" b="1" dirty="0" smtClean="0"/>
              <a:t>embossments</a:t>
            </a:r>
            <a:endParaRPr lang="en-US" sz="2400" b="1" dirty="0"/>
          </a:p>
          <a:p>
            <a:r>
              <a:rPr lang="en-US" sz="2400" b="1" dirty="0"/>
              <a:t>		D 	=  pleat </a:t>
            </a:r>
            <a:r>
              <a:rPr lang="en-US" sz="2400" b="1" dirty="0" smtClean="0"/>
              <a:t>depth</a:t>
            </a:r>
            <a:r>
              <a:rPr lang="en-US" sz="2400" b="1" dirty="0"/>
              <a:t>		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P</a:t>
            </a:r>
            <a:r>
              <a:rPr lang="en-US" sz="2400" b="1" dirty="0"/>
              <a:t>	=  applied pressure on the </a:t>
            </a:r>
            <a:r>
              <a:rPr lang="en-US" sz="2400" b="1" dirty="0" smtClean="0"/>
              <a:t>sheet</a:t>
            </a:r>
            <a:endParaRPr lang="en-US" sz="2400" b="1" dirty="0"/>
          </a:p>
          <a:p>
            <a:r>
              <a:rPr lang="en-US" sz="2400" b="1" dirty="0"/>
              <a:t>		E	= </a:t>
            </a:r>
            <a:r>
              <a:rPr lang="en-US" sz="2400" b="1" dirty="0" smtClean="0"/>
              <a:t> Modulus </a:t>
            </a:r>
            <a:r>
              <a:rPr lang="en-US" sz="2400" b="1" dirty="0"/>
              <a:t>of elasticity </a:t>
            </a:r>
            <a:endParaRPr lang="en-US" sz="2400" b="1" dirty="0" smtClean="0"/>
          </a:p>
          <a:p>
            <a:r>
              <a:rPr lang="en-US" sz="2400" b="1" dirty="0"/>
              <a:t>		t	= </a:t>
            </a:r>
            <a:r>
              <a:rPr lang="en-US" sz="2400" b="1" dirty="0" smtClean="0"/>
              <a:t> thickness </a:t>
            </a:r>
            <a:r>
              <a:rPr lang="en-US" sz="2400" b="1" dirty="0"/>
              <a:t>of </a:t>
            </a:r>
            <a:r>
              <a:rPr lang="en-US" sz="2400" b="1" dirty="0" smtClean="0"/>
              <a:t>medium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801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897" y="275121"/>
            <a:ext cx="7545947" cy="9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the maximum medium deflection equals half the pleat space, the filter pleat has collapsed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280281" y="1637437"/>
            <a:ext cx="2819400" cy="4528820"/>
            <a:chOff x="0" y="0"/>
            <a:chExt cx="2819400" cy="452882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943100" y="3581400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83870" y="1215390"/>
              <a:ext cx="2310130" cy="2277745"/>
              <a:chOff x="0" y="0"/>
              <a:chExt cx="2310130" cy="227774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465580" y="227330"/>
                <a:ext cx="222250" cy="1809750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208280" y="356870"/>
                <a:ext cx="355600" cy="1689100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87730" y="179070"/>
                <a:ext cx="114300" cy="1828800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230630" y="210820"/>
                <a:ext cx="228600" cy="1828800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687830" y="341630"/>
                <a:ext cx="622300" cy="1721485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652780" y="166370"/>
                <a:ext cx="127000" cy="1867535"/>
              </a:xfrm>
              <a:prstGeom prst="line">
                <a:avLst/>
              </a:pr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Block Arc 41"/>
              <p:cNvSpPr/>
              <p:nvPr/>
            </p:nvSpPr>
            <p:spPr>
              <a:xfrm rot="418002">
                <a:off x="1456690" y="4445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Block Arc 42"/>
              <p:cNvSpPr/>
              <p:nvPr/>
            </p:nvSpPr>
            <p:spPr>
              <a:xfrm flipV="1">
                <a:off x="1008380" y="1790700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Block Arc 43"/>
              <p:cNvSpPr/>
              <p:nvPr/>
            </p:nvSpPr>
            <p:spPr>
              <a:xfrm rot="21367575">
                <a:off x="660400" y="0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Block Arc 44"/>
              <p:cNvSpPr/>
              <p:nvPr/>
            </p:nvSpPr>
            <p:spPr>
              <a:xfrm rot="739268" flipV="1">
                <a:off x="1465580" y="1814195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20873983" flipV="1">
                <a:off x="558800" y="1844675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21083643">
                <a:off x="0" y="158750"/>
                <a:ext cx="226060" cy="433070"/>
              </a:xfrm>
              <a:prstGeom prst="blockArc">
                <a:avLst>
                  <a:gd name="adj1" fmla="val 10417035"/>
                  <a:gd name="adj2" fmla="val 21241854"/>
                  <a:gd name="adj3" fmla="val 8036"/>
                </a:avLst>
              </a:prstGeom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0" y="1366520"/>
              <a:ext cx="45720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1500" y="3563620"/>
              <a:ext cx="45720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400" y="1512570"/>
              <a:ext cx="457200" cy="20574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22"/>
            <p:cNvSpPr txBox="1"/>
            <p:nvPr/>
          </p:nvSpPr>
          <p:spPr>
            <a:xfrm>
              <a:off x="0" y="224282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ea typeface="ＭＳ 明朝"/>
                  <a:cs typeface="Times New Roman"/>
                </a:rPr>
                <a:t>D</a:t>
              </a:r>
              <a:endParaRPr lang="en-US" sz="120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00200" y="3728720"/>
              <a:ext cx="0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57400" y="3728720"/>
              <a:ext cx="0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187450" y="3957320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14550" y="3957320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129"/>
            <p:cNvSpPr txBox="1"/>
            <p:nvPr/>
          </p:nvSpPr>
          <p:spPr>
            <a:xfrm>
              <a:off x="1543050" y="4071620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1/N</a:t>
              </a:r>
              <a:r>
                <a:rPr lang="en-US" sz="1800" b="1" baseline="-25000">
                  <a:effectLst/>
                  <a:ea typeface="ＭＳ 明朝"/>
                  <a:cs typeface="Times New Roman"/>
                </a:rPr>
                <a:t>i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4" name="Text Box 130"/>
            <p:cNvSpPr txBox="1"/>
            <p:nvPr/>
          </p:nvSpPr>
          <p:spPr>
            <a:xfrm>
              <a:off x="1371600" y="0"/>
              <a:ext cx="685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1/N</a:t>
              </a:r>
              <a:r>
                <a:rPr lang="en-US" sz="1800" b="1" baseline="-25000">
                  <a:effectLst/>
                  <a:ea typeface="ＭＳ 明朝"/>
                  <a:cs typeface="Times New Roman"/>
                </a:rPr>
                <a:t>0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257300" y="299720"/>
              <a:ext cx="0" cy="57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400" y="343535"/>
              <a:ext cx="0" cy="5276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257300" y="457835"/>
              <a:ext cx="8001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397000" y="938530"/>
              <a:ext cx="18415" cy="284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911350" y="934720"/>
              <a:ext cx="18415" cy="284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441450" y="108712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7"/>
            <p:cNvSpPr txBox="1"/>
            <p:nvPr/>
          </p:nvSpPr>
          <p:spPr>
            <a:xfrm>
              <a:off x="1416050" y="615950"/>
              <a:ext cx="571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2X</a:t>
              </a:r>
              <a:r>
                <a:rPr lang="en-US" sz="1800" b="1" baseline="-25000">
                  <a:effectLst/>
                  <a:ea typeface="ＭＳ 明朝"/>
                  <a:cs typeface="Times New Roman"/>
                </a:rPr>
                <a:t>0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714500" y="343662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11350" y="343662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333500" y="3576320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141"/>
            <p:cNvSpPr txBox="1"/>
            <p:nvPr/>
          </p:nvSpPr>
          <p:spPr>
            <a:xfrm>
              <a:off x="2247900" y="3378200"/>
              <a:ext cx="571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effectLst/>
                  <a:ea typeface="ＭＳ 明朝"/>
                  <a:cs typeface="Times New Roman"/>
                </a:rPr>
                <a:t>2X</a:t>
              </a:r>
              <a:r>
                <a:rPr lang="en-US" sz="1800" b="1" baseline="-25000">
                  <a:effectLst/>
                  <a:ea typeface="ＭＳ 明朝"/>
                  <a:cs typeface="Times New Roman"/>
                </a:rPr>
                <a:t>i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79" y="2596287"/>
            <a:ext cx="334488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0" y="1666875"/>
            <a:ext cx="5384996" cy="46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was used to determine the effective modulus of elasticity for the radial flow filters 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0476" y="2080380"/>
            <a:ext cx="22763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Further improvements are needed to separate filter design elements from the modulus of elasticity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higher stress levels, HEPA filters fail due to medium tears from 2 mechanisms</a:t>
            </a:r>
            <a:endParaRPr lang="en-US" sz="28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86" y="4184952"/>
            <a:ext cx="3794348" cy="2171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9048" y="1959428"/>
            <a:ext cx="285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Bending of the filter pack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3064" y="2032000"/>
            <a:ext cx="372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9048" y="4343270"/>
            <a:ext cx="247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Pleat rupture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3064" y="4281714"/>
            <a:ext cx="387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00" y="1493630"/>
            <a:ext cx="3776133" cy="223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0589" y="3724140"/>
            <a:ext cx="345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Waggoner et al, 2012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8095" y="6156295"/>
            <a:ext cx="274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Gilbert et al, 1995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40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location of the tears from pack bending is at the highest stress location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3064" y="4656666"/>
            <a:ext cx="285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Bending of the filter pack w/o screen</a:t>
            </a:r>
            <a:endParaRPr lang="en-US" sz="2400" b="1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84" y="3965395"/>
            <a:ext cx="2712523" cy="26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01524" y="5520249"/>
            <a:ext cx="251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1990</a:t>
            </a:r>
            <a:endParaRPr lang="en-US" sz="2000" b="1" dirty="0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35" y="1374506"/>
            <a:ext cx="5666689" cy="238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83063" y="1657047"/>
            <a:ext cx="251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Bending of the filter pack near sealant, by ribbon separator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1524" y="3435048"/>
            <a:ext cx="204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Giffin</a:t>
            </a:r>
            <a:r>
              <a:rPr lang="en-US" sz="2000" b="1" dirty="0" smtClean="0"/>
              <a:t> et al, 2012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50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Tears from pleat swelling and rupture occur with weak media, especially when wet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667" y="1279543"/>
            <a:ext cx="70951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T</a:t>
            </a:r>
            <a:r>
              <a:rPr lang="en-US" sz="2400" b="1" dirty="0" smtClean="0"/>
              <a:t>ears from the AG-1 wet overpressure tests typically occur on the  downstream pleats near the bottom sealant filter side by the sealant.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50" y="3522877"/>
            <a:ext cx="5692301" cy="2833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8761" y="4269618"/>
            <a:ext cx="193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Gilbert et al, 1995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46668" y="2534139"/>
            <a:ext cx="7505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This is the </a:t>
            </a:r>
            <a:r>
              <a:rPr lang="en-US" sz="2400" b="1" dirty="0" smtClean="0"/>
              <a:t>weakest and wettest </a:t>
            </a:r>
            <a:r>
              <a:rPr lang="en-US" sz="2400" b="1" dirty="0"/>
              <a:t>and </a:t>
            </a:r>
            <a:r>
              <a:rPr lang="en-US" sz="2400" b="1" dirty="0" smtClean="0"/>
              <a:t>location </a:t>
            </a:r>
            <a:r>
              <a:rPr lang="en-US" sz="2400" b="1" dirty="0"/>
              <a:t>due to water </a:t>
            </a:r>
            <a:r>
              <a:rPr lang="en-US" sz="2400" b="1" dirty="0" smtClean="0"/>
              <a:t>drainage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tress tests showed </a:t>
            </a:r>
            <a:r>
              <a:rPr lang="en-US" sz="2800" b="1" dirty="0" err="1" smtClean="0"/>
              <a:t>separatorless</a:t>
            </a:r>
            <a:r>
              <a:rPr lang="en-US" sz="2800" b="1" dirty="0" smtClean="0"/>
              <a:t> HEPA filters were weaker than filters with separators. </a:t>
            </a:r>
            <a:endParaRPr lang="en-US" sz="28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80" y="1257638"/>
            <a:ext cx="5650593" cy="5306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tress tests showed </a:t>
            </a:r>
            <a:r>
              <a:rPr lang="en-US" sz="2800" b="1" dirty="0" err="1" smtClean="0"/>
              <a:t>separatorless</a:t>
            </a:r>
            <a:r>
              <a:rPr lang="en-US" sz="2800" b="1" dirty="0" smtClean="0"/>
              <a:t> HEPA filters were weaker than filters with separators. </a:t>
            </a:r>
            <a:endParaRPr lang="en-US" sz="28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81" y="1257639"/>
            <a:ext cx="5234819" cy="4983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66894" y="2052953"/>
            <a:ext cx="2019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There is </a:t>
            </a:r>
            <a:r>
              <a:rPr lang="en-US" sz="2400" b="1" dirty="0"/>
              <a:t>a </a:t>
            </a:r>
            <a:r>
              <a:rPr lang="en-US" sz="2400" b="1" dirty="0" smtClean="0"/>
              <a:t>common </a:t>
            </a:r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P </a:t>
            </a:r>
            <a:r>
              <a:rPr lang="en-US" sz="2400" b="1" dirty="0"/>
              <a:t>failure threshold </a:t>
            </a:r>
            <a:r>
              <a:rPr lang="en-US" sz="2400" b="1" dirty="0" smtClean="0"/>
              <a:t>independent of filter design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1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Wetting filters dramatically reduces filter strength.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" y="1612535"/>
            <a:ext cx="5594652" cy="515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88240" y="1798952"/>
            <a:ext cx="2348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Tests apply to axial flow, deep pleat, aluminum separators, 1000 </a:t>
            </a:r>
            <a:r>
              <a:rPr lang="en-US" sz="2400" b="1" dirty="0" err="1" smtClean="0"/>
              <a:t>cfm</a:t>
            </a:r>
            <a:r>
              <a:rPr lang="en-US" sz="2400" b="1" dirty="0" smtClean="0"/>
              <a:t>,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72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42988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AG-1 wet overpressure test approximately follows the statistics of wet filter failures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6" y="1441755"/>
            <a:ext cx="5331353" cy="5279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3679" y="1917625"/>
            <a:ext cx="2507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failure mode is pleat rupture of water weakened medium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0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2917" y="201592"/>
            <a:ext cx="609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Stress on HEPA filters w/o separators causes pleat collapse</a:t>
            </a:r>
            <a:endParaRPr lang="en-US" sz="2800" b="1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2917" y="2830677"/>
            <a:ext cx="2998901" cy="2740804"/>
            <a:chOff x="2061" y="1264"/>
            <a:chExt cx="3420" cy="324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984"/>
              <a:ext cx="3240" cy="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Line 4"/>
            <p:cNvCxnSpPr/>
            <p:nvPr/>
          </p:nvCxnSpPr>
          <p:spPr bwMode="auto">
            <a:xfrm>
              <a:off x="2061" y="4504"/>
              <a:ext cx="3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 rot="18051252" flipH="1">
              <a:off x="2647" y="3076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18051252" flipH="1">
              <a:off x="3597" y="3064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 rot="18051252" flipH="1">
              <a:off x="4653" y="3064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 rot="3548748">
              <a:off x="2241" y="3064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 rot="3548748">
              <a:off x="3141" y="3064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 rot="3548748">
              <a:off x="4125" y="3064"/>
              <a:ext cx="540" cy="18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3141" y="12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4041" y="12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2241" y="12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5121" y="12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479143" y="3136314"/>
            <a:ext cx="3139108" cy="2245691"/>
            <a:chOff x="6732" y="2428"/>
            <a:chExt cx="3960" cy="2743"/>
          </a:xfrm>
        </p:grpSpPr>
        <p:pic>
          <p:nvPicPr>
            <p:cNvPr id="30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" y="2787"/>
              <a:ext cx="3792" cy="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Line 18"/>
            <p:cNvCxnSpPr/>
            <p:nvPr/>
          </p:nvCxnSpPr>
          <p:spPr bwMode="auto">
            <a:xfrm>
              <a:off x="6989" y="5171"/>
              <a:ext cx="36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7812" y="242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>
              <a:off x="9072" y="242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6732" y="242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10332" y="242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>
              <a:off x="7788" y="3940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auto">
            <a:xfrm>
              <a:off x="10332" y="3916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9024" y="392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6732" y="3868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79333" y="3902459"/>
            <a:ext cx="1197429" cy="5809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79333" y="3359052"/>
            <a:ext cx="149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Stress</a:t>
            </a:r>
            <a:endParaRPr lang="en-US" sz="2800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37810" y="1112645"/>
            <a:ext cx="7948990" cy="24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86" y="342457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3960" y="1307470"/>
            <a:ext cx="745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Stress can reduce stiffness (via heat or wetting) or increase pressure drop (via air flow or loading)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63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78523"/>
            <a:ext cx="73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of filter failure by bending of filter pack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73" y="1181238"/>
            <a:ext cx="6132349" cy="5110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8305" y="6261296"/>
            <a:ext cx="328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1987, 1990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497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278523"/>
            <a:ext cx="73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of filter failure by bending of filter pack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173986"/>
            <a:ext cx="4013200" cy="138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804" y="2830988"/>
            <a:ext cx="7862996" cy="337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400" b="1" dirty="0" err="1" smtClean="0">
                <a:latin typeface="Symbol" charset="2"/>
                <a:cs typeface="Symbol" charset="2"/>
              </a:rPr>
              <a:t>s</a:t>
            </a:r>
            <a:r>
              <a:rPr lang="en-US" sz="2400" b="1" baseline="-25000" dirty="0" err="1" smtClean="0"/>
              <a:t>L</a:t>
            </a:r>
            <a:r>
              <a:rPr lang="en-US" sz="2400" b="1" dirty="0"/>
              <a:t>	= the tensile stress on the filter medium</a:t>
            </a:r>
          </a:p>
          <a:p>
            <a:r>
              <a:rPr lang="en-US" sz="2400" b="1" dirty="0"/>
              <a:t>		W	= width of the HEPA filter pack</a:t>
            </a:r>
          </a:p>
          <a:p>
            <a:r>
              <a:rPr lang="en-US" sz="2400" b="1" dirty="0"/>
              <a:t>		H	= height of the HEPA filter pack</a:t>
            </a:r>
          </a:p>
          <a:p>
            <a:r>
              <a:rPr lang="en-US" sz="2400" b="1" dirty="0"/>
              <a:t>		D	= depth of the medium pleats</a:t>
            </a:r>
          </a:p>
          <a:p>
            <a:r>
              <a:rPr lang="en-US" sz="2400" b="1" dirty="0"/>
              <a:t>		t	= thickness of HEPA filter medium</a:t>
            </a:r>
          </a:p>
          <a:p>
            <a:r>
              <a:rPr lang="en-US" sz="2400" b="1" dirty="0"/>
              <a:t>		p	= pitch of the separator corrugation</a:t>
            </a:r>
          </a:p>
          <a:p>
            <a:r>
              <a:rPr lang="en-US" sz="2400" b="1" dirty="0"/>
              <a:t>		</a:t>
            </a:r>
            <a:r>
              <a:rPr lang="en-US" sz="2400" b="1" dirty="0">
                <a:latin typeface="Symbol" charset="2"/>
                <a:cs typeface="Symbol" charset="2"/>
              </a:rPr>
              <a:t>e</a:t>
            </a:r>
            <a:r>
              <a:rPr lang="en-US" sz="2400" b="1" dirty="0"/>
              <a:t>	=  elongation of the medium due to loading in %</a:t>
            </a:r>
          </a:p>
          <a:p>
            <a:r>
              <a:rPr lang="en-US" sz="2400" b="1" dirty="0"/>
              <a:t>		</a:t>
            </a:r>
            <a:r>
              <a:rPr lang="en-US" sz="2400" b="1" dirty="0">
                <a:latin typeface="Symbol" charset="2"/>
                <a:cs typeface="Symbol" charset="2"/>
              </a:rPr>
              <a:t>D</a:t>
            </a:r>
            <a:r>
              <a:rPr lang="en-US" sz="2400" b="1" dirty="0"/>
              <a:t>P	= pressure drop across the HEPA filter pack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80173" y="6064178"/>
            <a:ext cx="26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1990)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161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129201"/>
            <a:ext cx="739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of filter pack bending is in approximate agreement with experiments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1700" y="6241966"/>
            <a:ext cx="26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1990)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05" y="1255111"/>
            <a:ext cx="4809067" cy="4809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3481" y="6035612"/>
            <a:ext cx="3228219" cy="45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P Calculated, </a:t>
            </a:r>
            <a:r>
              <a:rPr lang="en-US" sz="2400" b="1" dirty="0" err="1" smtClean="0"/>
              <a:t>kPa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142" y="3149600"/>
            <a:ext cx="252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P Measured, </a:t>
            </a:r>
            <a:r>
              <a:rPr lang="en-US" sz="2400" b="1" dirty="0" err="1" smtClean="0"/>
              <a:t>kPa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673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238" y="129201"/>
            <a:ext cx="7394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Theory of filter failure by </a:t>
            </a:r>
            <a:r>
              <a:rPr lang="en-US" sz="2800" b="1" dirty="0" smtClean="0"/>
              <a:t>swelling and </a:t>
            </a:r>
          </a:p>
          <a:p>
            <a:r>
              <a:rPr lang="en-US" sz="2800" b="1" dirty="0" smtClean="0"/>
              <a:t>rupture of pleats </a:t>
            </a:r>
            <a:endParaRPr lang="en-US" sz="2800" b="1" dirty="0"/>
          </a:p>
          <a:p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1700" y="6241966"/>
            <a:ext cx="26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1990)</a:t>
            </a:r>
            <a:endParaRPr lang="en-US" sz="2000" b="1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" y="1625600"/>
            <a:ext cx="7222919" cy="44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2800" y="1210101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theory does not include the cutting of the medium by the corrugated separators.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024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737" y="129201"/>
            <a:ext cx="7394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 of pleat rupture is in approximate agreement with experiments  </a:t>
            </a:r>
            <a:endParaRPr lang="en-US" sz="2800" b="1" dirty="0"/>
          </a:p>
          <a:p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1700" y="6241966"/>
            <a:ext cx="26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Rudinger</a:t>
            </a:r>
            <a:r>
              <a:rPr lang="en-US" sz="2000" b="1" dirty="0" smtClean="0"/>
              <a:t> et al, 1987)</a:t>
            </a:r>
            <a:endParaRPr lang="en-US" sz="20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076259"/>
            <a:ext cx="5613400" cy="4165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5988" y="1245262"/>
            <a:ext cx="694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heory can be improved by include medium cutting by separators </a:t>
            </a:r>
            <a:endParaRPr lang="en-US" sz="2400" b="1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28659"/>
            <a:ext cx="5613400" cy="416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3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737" y="129201"/>
            <a:ext cx="73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064" y="108330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1295400"/>
            <a:ext cx="6350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Statistical analysis was  used to understand HEPA filter failure modes of pleat collapse and medium tears.</a:t>
            </a:r>
          </a:p>
          <a:p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ICET tests were used to analyze pleat collapse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Found </a:t>
            </a:r>
            <a:r>
              <a:rPr lang="en-US" sz="2000" b="1" dirty="0" smtClean="0">
                <a:latin typeface="Symbol" charset="2"/>
                <a:cs typeface="Symbol" charset="2"/>
              </a:rPr>
              <a:t>D</a:t>
            </a:r>
            <a:r>
              <a:rPr lang="en-US" sz="2000" b="1" dirty="0" smtClean="0"/>
              <a:t>P at </a:t>
            </a:r>
            <a:r>
              <a:rPr lang="en-US" sz="2000" b="1" dirty="0"/>
              <a:t>pleat collapse </a:t>
            </a:r>
            <a:r>
              <a:rPr lang="en-US" sz="2000" b="1" dirty="0" smtClean="0"/>
              <a:t>depends on filter design and temperature for RH &lt; 100%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/>
              <a:t>Developed theory of pleat collapse based on plate deflection</a:t>
            </a:r>
          </a:p>
          <a:p>
            <a:pPr marL="285750" indent="-285750">
              <a:buFont typeface="Arial"/>
              <a:buChar char="•"/>
            </a:pP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Medium tears by filter pack bending and pleat rupture were analyzed statistically and the theories reviewed.  </a:t>
            </a:r>
          </a:p>
          <a:p>
            <a:pPr marL="742950" lvl="1" indent="-28575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384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2917" y="201592"/>
            <a:ext cx="609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Camera on exit side of filter shows pleat collapse at increasing </a:t>
            </a:r>
            <a:r>
              <a:rPr lang="en-US" sz="2800" b="1" dirty="0" smtClean="0">
                <a:latin typeface="Symbol" charset="2"/>
                <a:cs typeface="Symbol" charset="2"/>
              </a:rPr>
              <a:t>D</a:t>
            </a:r>
            <a:r>
              <a:rPr lang="en-US" sz="2800" b="1" dirty="0" smtClean="0"/>
              <a:t>P</a:t>
            </a:r>
            <a:endParaRPr lang="en-US" sz="2800" b="1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37810" y="1112645"/>
            <a:ext cx="7948990" cy="24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86" y="342457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4</a:t>
            </a:fld>
            <a:endParaRPr lang="en-US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42" y="1711930"/>
            <a:ext cx="5480050" cy="44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2916" y="2467429"/>
            <a:ext cx="123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in. WC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80819" y="2467429"/>
            <a:ext cx="1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 in. WC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5464" y="4826000"/>
            <a:ext cx="159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 in. WC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6692" y="4717143"/>
            <a:ext cx="1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 in WC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3714" y="6171684"/>
            <a:ext cx="197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Giffin</a:t>
            </a:r>
            <a:r>
              <a:rPr lang="en-US" sz="2000" dirty="0" smtClean="0"/>
              <a:t> et al,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09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003156" y="2216904"/>
            <a:ext cx="4550044" cy="3113633"/>
            <a:chOff x="0" y="0"/>
            <a:chExt cx="2875280" cy="21786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" y="264795"/>
              <a:ext cx="2777490" cy="1913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819150" y="100838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AutoShape 19"/>
            <p:cNvSpPr>
              <a:spLocks noChangeArrowheads="1"/>
            </p:cNvSpPr>
            <p:nvPr/>
          </p:nvSpPr>
          <p:spPr bwMode="auto">
            <a:xfrm>
              <a:off x="0" y="31115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AutoShape 20"/>
            <p:cNvSpPr>
              <a:spLocks noChangeArrowheads="1"/>
            </p:cNvSpPr>
            <p:nvPr/>
          </p:nvSpPr>
          <p:spPr bwMode="auto">
            <a:xfrm>
              <a:off x="831850" y="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AutoShape 21"/>
            <p:cNvSpPr>
              <a:spLocks noChangeArrowheads="1"/>
            </p:cNvSpPr>
            <p:nvPr/>
          </p:nvSpPr>
          <p:spPr bwMode="auto">
            <a:xfrm>
              <a:off x="1631950" y="100838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2550160" y="978535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2559050" y="42545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AutoShape 24"/>
            <p:cNvSpPr>
              <a:spLocks noChangeArrowheads="1"/>
            </p:cNvSpPr>
            <p:nvPr/>
          </p:nvSpPr>
          <p:spPr bwMode="auto">
            <a:xfrm>
              <a:off x="1658620" y="3810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AutoShape 25"/>
            <p:cNvSpPr>
              <a:spLocks noChangeArrowheads="1"/>
            </p:cNvSpPr>
            <p:nvPr/>
          </p:nvSpPr>
          <p:spPr bwMode="auto">
            <a:xfrm>
              <a:off x="63500" y="1021715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51374" y="241905"/>
            <a:ext cx="582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Particle deposits that conform to the medium pleats add to the pleat stress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16000" y="1196012"/>
            <a:ext cx="737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16000" y="1196012"/>
            <a:ext cx="737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8" y="1898952"/>
            <a:ext cx="2552094" cy="326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24" y="2128763"/>
            <a:ext cx="2068286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43" y="2257107"/>
            <a:ext cx="2395351" cy="29075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86680" y="5309237"/>
            <a:ext cx="268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Embossed  medium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16000" y="234768"/>
            <a:ext cx="5932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HEPA filters w/o separators were used </a:t>
            </a:r>
          </a:p>
          <a:p>
            <a:r>
              <a:rPr lang="en-US" sz="2800" b="1" dirty="0" smtClean="0"/>
              <a:t>to study failure modes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8262" y="5329504"/>
            <a:ext cx="180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pleats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7085" y="5404217"/>
            <a:ext cx="251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Radial flow HEPA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0211" y="5957177"/>
            <a:ext cx="208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Giffin</a:t>
            </a:r>
            <a:r>
              <a:rPr lang="en-US" sz="2000" dirty="0"/>
              <a:t> et al, 2012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034134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0211" y="6174752"/>
            <a:ext cx="208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Giffin</a:t>
            </a:r>
            <a:r>
              <a:rPr lang="en-US" sz="2000" dirty="0"/>
              <a:t> et al, 2012 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" y="1867816"/>
            <a:ext cx="7358780" cy="4106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8137" y="353353"/>
            <a:ext cx="785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Particle loading is used to stress the HEPA filters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4437" y="1147712"/>
            <a:ext cx="735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ICET used Al(OH)3 , carbon black and Arizona Road Dust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12432" y="3640732"/>
            <a:ext cx="157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Pleat </a:t>
            </a:r>
          </a:p>
          <a:p>
            <a:r>
              <a:rPr lang="en-US" sz="2800" dirty="0" smtClean="0"/>
              <a:t>collapse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0804" y="4163247"/>
            <a:ext cx="88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445940" y="2179119"/>
            <a:ext cx="495904" cy="17433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41844" y="1891784"/>
            <a:ext cx="100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81975" y="3326829"/>
            <a:ext cx="74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end</a:t>
            </a:r>
            <a:endParaRPr lang="en-US" sz="2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6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57638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138" y="253735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Statistical analysis was used to </a:t>
            </a:r>
          </a:p>
          <a:p>
            <a:r>
              <a:rPr lang="en-US" sz="2800" b="1" dirty="0" smtClean="0"/>
              <a:t>Determine </a:t>
            </a:r>
            <a:r>
              <a:rPr lang="en-US" sz="2800" b="1" dirty="0" smtClean="0">
                <a:latin typeface="Symbol" charset="2"/>
                <a:cs typeface="Symbol" charset="2"/>
              </a:rPr>
              <a:t>D</a:t>
            </a:r>
            <a:r>
              <a:rPr lang="en-US" sz="2800" b="1" dirty="0" smtClean="0"/>
              <a:t>P for pleat collapse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4827" y="1867817"/>
            <a:ext cx="6910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12 tests from </a:t>
            </a:r>
            <a:r>
              <a:rPr lang="en-US" sz="2400" b="1" dirty="0" err="1" smtClean="0"/>
              <a:t>Giffin</a:t>
            </a:r>
            <a:r>
              <a:rPr lang="en-US" sz="2400" b="1" dirty="0" smtClean="0"/>
              <a:t> et al, 2012 were grouped by temperature and by the filter design- SC or RC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Each group of data was assumed to be normally distributed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The data groupings were changed to improve outcomes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83064" y="1207804"/>
            <a:ext cx="7768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540133"/>
            <a:ext cx="517283" cy="39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64" y="253722"/>
            <a:ext cx="722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SC and RC filters were analyzed for pleat collapse by particle loading  </a:t>
            </a:r>
            <a:endParaRPr lang="en-US" sz="28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0" y="1643057"/>
            <a:ext cx="5852160" cy="4884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83271" y="1181393"/>
            <a:ext cx="737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particles (CB, Al(OH)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, and AZ) were included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3ED-CF54-7A4F-B471-8E676DF14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1094</Words>
  <Application>Microsoft Macintosh PowerPoint</Application>
  <PresentationFormat>On-screen Show (4:3)</PresentationFormat>
  <Paragraphs>182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HEPA Filter Failure Modes at Elevated  Pressure, Temperature and Moisture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 Filter Failure Modes at Elevated  Pressure, Temperature and Moisture</dc:title>
  <dc:creator>Werner Bergman</dc:creator>
  <cp:lastModifiedBy>Charles Waggoner</cp:lastModifiedBy>
  <cp:revision>91</cp:revision>
  <dcterms:created xsi:type="dcterms:W3CDTF">2018-05-31T16:55:22Z</dcterms:created>
  <dcterms:modified xsi:type="dcterms:W3CDTF">2018-06-04T16:02:01Z</dcterms:modified>
</cp:coreProperties>
</file>