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4"/>
  </p:notesMasterIdLst>
  <p:handoutMasterIdLst>
    <p:handoutMasterId r:id="rId25"/>
  </p:handoutMasterIdLst>
  <p:sldIdLst>
    <p:sldId id="256" r:id="rId2"/>
    <p:sldId id="259" r:id="rId3"/>
    <p:sldId id="260" r:id="rId4"/>
    <p:sldId id="261" r:id="rId5"/>
    <p:sldId id="262" r:id="rId6"/>
    <p:sldId id="263" r:id="rId7"/>
    <p:sldId id="264" r:id="rId8"/>
    <p:sldId id="282" r:id="rId9"/>
    <p:sldId id="265" r:id="rId10"/>
    <p:sldId id="266" r:id="rId11"/>
    <p:sldId id="279" r:id="rId12"/>
    <p:sldId id="280" r:id="rId13"/>
    <p:sldId id="281" r:id="rId14"/>
    <p:sldId id="267" r:id="rId15"/>
    <p:sldId id="268" r:id="rId16"/>
    <p:sldId id="269" r:id="rId17"/>
    <p:sldId id="276" r:id="rId18"/>
    <p:sldId id="283" r:id="rId19"/>
    <p:sldId id="284" r:id="rId20"/>
    <p:sldId id="285" r:id="rId21"/>
    <p:sldId id="286" r:id="rId22"/>
    <p:sldId id="278" r:id="rId23"/>
  </p:sldIdLst>
  <p:sldSz cx="9144000" cy="6858000" type="screen4x3"/>
  <p:notesSz cx="6735763" cy="9866313"/>
  <p:defaultTextStyle>
    <a:defPPr>
      <a:defRPr lang="en-US"/>
    </a:defPPr>
    <a:lvl1pPr algn="l" rtl="0" fontAlgn="base">
      <a:spcBef>
        <a:spcPct val="0"/>
      </a:spcBef>
      <a:spcAft>
        <a:spcPct val="0"/>
      </a:spcAft>
      <a:defRPr sz="4400" kern="1200">
        <a:solidFill>
          <a:schemeClr val="tx2"/>
        </a:solidFill>
        <a:latin typeface="Arial" charset="0"/>
        <a:ea typeface="+mn-ea"/>
        <a:cs typeface="Arial" charset="0"/>
      </a:defRPr>
    </a:lvl1pPr>
    <a:lvl2pPr marL="457200" algn="l" rtl="0" fontAlgn="base">
      <a:spcBef>
        <a:spcPct val="0"/>
      </a:spcBef>
      <a:spcAft>
        <a:spcPct val="0"/>
      </a:spcAft>
      <a:defRPr sz="4400" kern="1200">
        <a:solidFill>
          <a:schemeClr val="tx2"/>
        </a:solidFill>
        <a:latin typeface="Arial" charset="0"/>
        <a:ea typeface="+mn-ea"/>
        <a:cs typeface="Arial" charset="0"/>
      </a:defRPr>
    </a:lvl2pPr>
    <a:lvl3pPr marL="914400" algn="l" rtl="0" fontAlgn="base">
      <a:spcBef>
        <a:spcPct val="0"/>
      </a:spcBef>
      <a:spcAft>
        <a:spcPct val="0"/>
      </a:spcAft>
      <a:defRPr sz="4400" kern="1200">
        <a:solidFill>
          <a:schemeClr val="tx2"/>
        </a:solidFill>
        <a:latin typeface="Arial" charset="0"/>
        <a:ea typeface="+mn-ea"/>
        <a:cs typeface="Arial" charset="0"/>
      </a:defRPr>
    </a:lvl3pPr>
    <a:lvl4pPr marL="1371600" algn="l" rtl="0" fontAlgn="base">
      <a:spcBef>
        <a:spcPct val="0"/>
      </a:spcBef>
      <a:spcAft>
        <a:spcPct val="0"/>
      </a:spcAft>
      <a:defRPr sz="4400" kern="1200">
        <a:solidFill>
          <a:schemeClr val="tx2"/>
        </a:solidFill>
        <a:latin typeface="Arial" charset="0"/>
        <a:ea typeface="+mn-ea"/>
        <a:cs typeface="Arial" charset="0"/>
      </a:defRPr>
    </a:lvl4pPr>
    <a:lvl5pPr marL="1828800" algn="l" rtl="0" fontAlgn="base">
      <a:spcBef>
        <a:spcPct val="0"/>
      </a:spcBef>
      <a:spcAft>
        <a:spcPct val="0"/>
      </a:spcAft>
      <a:defRPr sz="4400" kern="1200">
        <a:solidFill>
          <a:schemeClr val="tx2"/>
        </a:solidFill>
        <a:latin typeface="Arial" charset="0"/>
        <a:ea typeface="+mn-ea"/>
        <a:cs typeface="Arial" charset="0"/>
      </a:defRPr>
    </a:lvl5pPr>
    <a:lvl6pPr marL="2286000" algn="l" defTabSz="914400" rtl="0" eaLnBrk="1" latinLnBrk="0" hangingPunct="1">
      <a:defRPr sz="4400" kern="1200">
        <a:solidFill>
          <a:schemeClr val="tx2"/>
        </a:solidFill>
        <a:latin typeface="Arial" charset="0"/>
        <a:ea typeface="+mn-ea"/>
        <a:cs typeface="Arial" charset="0"/>
      </a:defRPr>
    </a:lvl6pPr>
    <a:lvl7pPr marL="2743200" algn="l" defTabSz="914400" rtl="0" eaLnBrk="1" latinLnBrk="0" hangingPunct="1">
      <a:defRPr sz="4400" kern="1200">
        <a:solidFill>
          <a:schemeClr val="tx2"/>
        </a:solidFill>
        <a:latin typeface="Arial" charset="0"/>
        <a:ea typeface="+mn-ea"/>
        <a:cs typeface="Arial" charset="0"/>
      </a:defRPr>
    </a:lvl7pPr>
    <a:lvl8pPr marL="3200400" algn="l" defTabSz="914400" rtl="0" eaLnBrk="1" latinLnBrk="0" hangingPunct="1">
      <a:defRPr sz="4400" kern="1200">
        <a:solidFill>
          <a:schemeClr val="tx2"/>
        </a:solidFill>
        <a:latin typeface="Arial" charset="0"/>
        <a:ea typeface="+mn-ea"/>
        <a:cs typeface="Arial" charset="0"/>
      </a:defRPr>
    </a:lvl8pPr>
    <a:lvl9pPr marL="3657600" algn="l" defTabSz="914400" rtl="0" eaLnBrk="1" latinLnBrk="0" hangingPunct="1">
      <a:defRPr sz="4400" kern="1200">
        <a:solidFill>
          <a:schemeClr val="tx2"/>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82"/>
    <a:srgbClr val="0066FF"/>
    <a:srgbClr val="5F5F5F"/>
    <a:srgbClr val="89D8FF"/>
    <a:srgbClr val="E4E4E4"/>
    <a:srgbClr val="A5A5A5"/>
    <a:srgbClr val="C0C0C0"/>
    <a:srgbClr val="0000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09" d="100"/>
          <a:sy n="109" d="100"/>
        </p:scale>
        <p:origin x="-640"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18"/>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sz="quarter" idx="1"/>
          </p:nvPr>
        </p:nvSpPr>
        <p:spPr bwMode="auto">
          <a:xfrm>
            <a:off x="3815373"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783825AD-F647-4C99-A13E-5752D229375D}" type="datetimeFigureOut">
              <a:rPr lang="en-US"/>
              <a:pPr>
                <a:defRPr/>
              </a:pPr>
              <a:t>5/25/18</a:t>
            </a:fld>
            <a:endParaRPr lang="en-US"/>
          </a:p>
        </p:txBody>
      </p:sp>
      <p:sp>
        <p:nvSpPr>
          <p:cNvPr id="17412" name="Rectangle 4"/>
          <p:cNvSpPr>
            <a:spLocks noGrp="1" noChangeArrowheads="1"/>
          </p:cNvSpPr>
          <p:nvPr>
            <p:ph type="ftr" sz="quarter" idx="2"/>
          </p:nvPr>
        </p:nvSpPr>
        <p:spPr bwMode="auto">
          <a:xfrm>
            <a:off x="0" y="9371285"/>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3" name="Rectangle 5"/>
          <p:cNvSpPr>
            <a:spLocks noGrp="1" noChangeArrowheads="1"/>
          </p:cNvSpPr>
          <p:nvPr>
            <p:ph type="sldNum" sz="quarter" idx="3"/>
          </p:nvPr>
        </p:nvSpPr>
        <p:spPr bwMode="auto">
          <a:xfrm>
            <a:off x="3815373" y="9371285"/>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2A23E14-5C0C-4F98-9A90-D4F1C22A038C}" type="slidenum">
              <a:rPr lang="en-US"/>
              <a:pPr>
                <a:defRPr/>
              </a:pPr>
              <a:t>‹#›</a:t>
            </a:fld>
            <a:endParaRPr lang="en-US"/>
          </a:p>
        </p:txBody>
      </p:sp>
    </p:spTree>
    <p:extLst>
      <p:ext uri="{BB962C8B-B14F-4D97-AF65-F5344CB8AC3E}">
        <p14:creationId xmlns:p14="http://schemas.microsoft.com/office/powerpoint/2010/main" val="2831929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363" name="Rectangle 3"/>
          <p:cNvSpPr>
            <a:spLocks noGrp="1" noChangeArrowheads="1"/>
          </p:cNvSpPr>
          <p:nvPr>
            <p:ph type="dt" idx="1"/>
          </p:nvPr>
        </p:nvSpPr>
        <p:spPr bwMode="auto">
          <a:xfrm>
            <a:off x="3815373" y="0"/>
            <a:ext cx="2918831" cy="493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D2C71A61-04D2-45E1-AAAA-C722E62DE162}" type="datetimeFigureOut">
              <a:rPr lang="en-US"/>
              <a:pPr>
                <a:defRPr/>
              </a:pPr>
              <a:t>5/25/18</a:t>
            </a:fld>
            <a:endParaRPr lang="en-US"/>
          </a:p>
        </p:txBody>
      </p:sp>
      <p:sp>
        <p:nvSpPr>
          <p:cNvPr id="13316" name="Rectangle 4"/>
          <p:cNvSpPr>
            <a:spLocks noGrp="1" noRot="1" noChangeAspect="1" noChangeArrowheads="1" noTextEdit="1"/>
          </p:cNvSpPr>
          <p:nvPr>
            <p:ph type="sldImg" idx="2"/>
          </p:nvPr>
        </p:nvSpPr>
        <p:spPr bwMode="auto">
          <a:xfrm>
            <a:off x="901700" y="739775"/>
            <a:ext cx="4932363" cy="3700463"/>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73577" y="4686499"/>
            <a:ext cx="5388610" cy="44398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9371285"/>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367" name="Rectangle 7"/>
          <p:cNvSpPr>
            <a:spLocks noGrp="1" noChangeArrowheads="1"/>
          </p:cNvSpPr>
          <p:nvPr>
            <p:ph type="sldNum" sz="quarter" idx="5"/>
          </p:nvPr>
        </p:nvSpPr>
        <p:spPr bwMode="auto">
          <a:xfrm>
            <a:off x="3815373" y="9371285"/>
            <a:ext cx="2918831" cy="4933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1432A9D-B429-4FA0-9F4D-49934F96DB77}" type="slidenum">
              <a:rPr lang="en-US"/>
              <a:pPr>
                <a:defRPr/>
              </a:pPr>
              <a:t>‹#›</a:t>
            </a:fld>
            <a:endParaRPr lang="en-US"/>
          </a:p>
        </p:txBody>
      </p:sp>
    </p:spTree>
    <p:extLst>
      <p:ext uri="{BB962C8B-B14F-4D97-AF65-F5344CB8AC3E}">
        <p14:creationId xmlns:p14="http://schemas.microsoft.com/office/powerpoint/2010/main" val="1059847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23377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13716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4E4E4"/>
            </a:gs>
            <a:gs pos="100000">
              <a:srgbClr val="F0F0F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smtClean="0"/>
              <a:t>Fifth level</a:t>
            </a:r>
          </a:p>
        </p:txBody>
      </p:sp>
      <p:grpSp>
        <p:nvGrpSpPr>
          <p:cNvPr id="13" name="Group 12"/>
          <p:cNvGrpSpPr/>
          <p:nvPr userDrawn="1"/>
        </p:nvGrpSpPr>
        <p:grpSpPr>
          <a:xfrm>
            <a:off x="0" y="6309360"/>
            <a:ext cx="9144000" cy="548640"/>
            <a:chOff x="0" y="6309360"/>
            <a:chExt cx="9144000" cy="548640"/>
          </a:xfrm>
        </p:grpSpPr>
        <p:sp>
          <p:nvSpPr>
            <p:cNvPr id="10" name="Rectangle 9"/>
            <p:cNvSpPr>
              <a:spLocks noChangeAspect="1"/>
            </p:cNvSpPr>
            <p:nvPr userDrawn="1"/>
          </p:nvSpPr>
          <p:spPr bwMode="auto">
            <a:xfrm>
              <a:off x="0" y="6309360"/>
              <a:ext cx="9144000" cy="5486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2"/>
                </a:solidFill>
                <a:effectLst/>
                <a:latin typeface="Arial" charset="0"/>
                <a:cs typeface="Arial" charset="0"/>
              </a:endParaRPr>
            </a:p>
          </p:txBody>
        </p:sp>
        <p:pic>
          <p:nvPicPr>
            <p:cNvPr id="8" name="Picture 2"/>
            <p:cNvPicPr>
              <a:picLocks noChangeAspect="1" noChangeArrowheads="1"/>
            </p:cNvPicPr>
            <p:nvPr userDrawn="1"/>
          </p:nvPicPr>
          <p:blipFill>
            <a:blip r:embed="rId13" cstate="print"/>
            <a:srcRect l="9258" t="7672" r="11387" b="7824"/>
            <a:stretch>
              <a:fillRect/>
            </a:stretch>
          </p:blipFill>
          <p:spPr bwMode="auto">
            <a:xfrm>
              <a:off x="0" y="6309360"/>
              <a:ext cx="609600" cy="548640"/>
            </a:xfrm>
            <a:prstGeom prst="rect">
              <a:avLst/>
            </a:prstGeom>
            <a:noFill/>
            <a:ln w="9525">
              <a:noFill/>
              <a:miter lim="800000"/>
              <a:headEnd/>
              <a:tailEnd/>
            </a:ln>
          </p:spPr>
        </p:pic>
        <p:sp>
          <p:nvSpPr>
            <p:cNvPr id="11" name="TextBox 10"/>
            <p:cNvSpPr txBox="1"/>
            <p:nvPr userDrawn="1"/>
          </p:nvSpPr>
          <p:spPr>
            <a:xfrm>
              <a:off x="609600" y="6364436"/>
              <a:ext cx="5867400" cy="461665"/>
            </a:xfrm>
            <a:prstGeom prst="rect">
              <a:avLst/>
            </a:prstGeom>
            <a:noFill/>
          </p:spPr>
          <p:txBody>
            <a:bodyPr wrap="square" rtlCol="0">
              <a:spAutoFit/>
            </a:bodyPr>
            <a:lstStyle/>
            <a:p>
              <a:r>
                <a:rPr lang="en-US" sz="1200" b="1" dirty="0" smtClean="0"/>
                <a:t>International Society for Nuclear Air Treatment Technologies</a:t>
              </a:r>
            </a:p>
            <a:p>
              <a:r>
                <a:rPr lang="en-US" sz="1200" b="1" dirty="0" smtClean="0"/>
                <a:t>35</a:t>
              </a:r>
              <a:r>
                <a:rPr lang="en-US" sz="1200" b="1" baseline="30000" dirty="0" smtClean="0"/>
                <a:t>th</a:t>
              </a:r>
              <a:r>
                <a:rPr lang="en-US" sz="1200" b="1" dirty="0" smtClean="0"/>
                <a:t> Nuclear Air Cleaning Conference ●</a:t>
              </a:r>
              <a:r>
                <a:rPr lang="en-US" sz="1200" b="1" baseline="0" dirty="0" smtClean="0"/>
                <a:t> June 3-5, 2018 </a:t>
              </a:r>
              <a:r>
                <a:rPr lang="en-US" sz="1200" b="1" dirty="0" smtClean="0"/>
                <a:t>●</a:t>
              </a:r>
              <a:r>
                <a:rPr lang="en-US" sz="1200" b="1" baseline="0" dirty="0" smtClean="0"/>
                <a:t> Charleston, SC</a:t>
              </a:r>
              <a:endParaRPr lang="en-US" sz="1200" b="1" dirty="0"/>
            </a:p>
          </p:txBody>
        </p:sp>
      </p:grpSp>
      <p:pic>
        <p:nvPicPr>
          <p:cNvPr id="2"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467600" y="6324600"/>
            <a:ext cx="1267954" cy="4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Z:\3. Client Projects\3.2 B\Babcock\BABC_5379 (Template)\5. Design\5.1 Client Design Info\Cavendish Logo's\Cavendish Logo's\CavendishNuclear_4col_WEB.png"/>
          <p:cNvPicPr>
            <a:picLocks noChangeAspect="1" noChangeArrowheads="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6163043" y="6324600"/>
            <a:ext cx="1133868" cy="50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8763000" y="6553200"/>
            <a:ext cx="381000" cy="276999"/>
          </a:xfrm>
          <a:prstGeom prst="rect">
            <a:avLst/>
          </a:prstGeom>
          <a:noFill/>
        </p:spPr>
        <p:txBody>
          <a:bodyPr wrap="square" rtlCol="0">
            <a:spAutoFit/>
          </a:bodyPr>
          <a:lstStyle/>
          <a:p>
            <a:fld id="{0FEDDBD2-30CC-4063-B579-1BAACB6DFEB4}" type="slidenum">
              <a:rPr lang="en-GB" sz="1200" smtClean="0"/>
              <a:t>‹#›</a:t>
            </a:fld>
            <a:endParaRPr lang="en-GB" sz="1200" dirty="0"/>
          </a:p>
        </p:txBody>
      </p:sp>
    </p:spTree>
  </p:cSld>
  <p:clrMap bg1="lt1" tx1="dk1" bg2="lt2" tx2="dk2" accent1="accent1" accent2="accent2" accent3="accent3" accent4="accent4" accent5="accent5" accent6="accent6" hlink="hlink" folHlink="folHlink"/>
  <p:sldLayoutIdLst>
    <p:sldLayoutId id="2147483664" r:id="rId1"/>
    <p:sldLayoutId id="2147483663" r:id="rId2"/>
    <p:sldLayoutId id="2147483662" r:id="rId3"/>
    <p:sldLayoutId id="2147483661" r:id="rId4"/>
    <p:sldLayoutId id="2147483660" r:id="rId5"/>
    <p:sldLayoutId id="2147483659" r:id="rId6"/>
    <p:sldLayoutId id="2147483658" r:id="rId7"/>
    <p:sldLayoutId id="2147483657" r:id="rId8"/>
    <p:sldLayoutId id="2147483656" r:id="rId9"/>
    <p:sldLayoutId id="2147483655" r:id="rId10"/>
    <p:sldLayoutId id="214748365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Carter@cavendishnuclear.com" TargetMode="External"/><Relationship Id="rId4" Type="http://schemas.openxmlformats.org/officeDocument/2006/relationships/hyperlink" Target="http://www.cavendishnuclear.com/" TargetMode="External"/><Relationship Id="rId5" Type="http://schemas.openxmlformats.org/officeDocument/2006/relationships/hyperlink" Target="mailto:Chris.Chadwick@porvairfiltration.com" TargetMode="External"/><Relationship Id="rId6" Type="http://schemas.openxmlformats.org/officeDocument/2006/relationships/hyperlink" Target="http://www.porvairfiltration.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8.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0.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5"/>
          <p:cNvSpPr txBox="1">
            <a:spLocks noChangeArrowheads="1"/>
          </p:cNvSpPr>
          <p:nvPr/>
        </p:nvSpPr>
        <p:spPr bwMode="auto">
          <a:xfrm>
            <a:off x="0" y="1828800"/>
            <a:ext cx="9144000" cy="2862322"/>
          </a:xfrm>
          <a:prstGeom prst="rect">
            <a:avLst/>
          </a:prstGeom>
          <a:noFill/>
          <a:ln w="9525">
            <a:noFill/>
            <a:miter lim="800000"/>
            <a:headEnd/>
            <a:tailEnd/>
          </a:ln>
        </p:spPr>
        <p:txBody>
          <a:bodyPr>
            <a:spAutoFit/>
          </a:bodyPr>
          <a:lstStyle/>
          <a:p>
            <a:pPr algn="ctr"/>
            <a:r>
              <a:rPr lang="en-US" sz="2400" b="1" dirty="0" smtClean="0"/>
              <a:t>Self-Cleaning Metal Media HEPA Filter Technology</a:t>
            </a:r>
          </a:p>
          <a:p>
            <a:pPr algn="ctr"/>
            <a:r>
              <a:rPr lang="en-US" sz="2400" b="1" dirty="0" smtClean="0"/>
              <a:t>for use in Arduous Environments</a:t>
            </a:r>
          </a:p>
          <a:p>
            <a:pPr algn="ctr"/>
            <a:endParaRPr lang="en-US" sz="2400" b="1" dirty="0"/>
          </a:p>
          <a:p>
            <a:pPr algn="ctr"/>
            <a:endParaRPr lang="en-US" sz="1800" b="1" dirty="0"/>
          </a:p>
          <a:p>
            <a:pPr algn="ctr"/>
            <a:r>
              <a:rPr lang="en-US" sz="1800" b="1" dirty="0"/>
              <a:t>Chris Carter, Cavendish Nuclear Ltd, Leicester, United Kingdom</a:t>
            </a:r>
          </a:p>
          <a:p>
            <a:pPr algn="ctr"/>
            <a:r>
              <a:rPr lang="en-GB" sz="1200" b="1" u="sng" dirty="0">
                <a:hlinkClick r:id="rId3" tooltip="Click to send email to Carter, Chris"/>
              </a:rPr>
              <a:t>Chris.Carter@cavendishnuclear.com</a:t>
            </a:r>
            <a:r>
              <a:rPr lang="en-GB" sz="1200" b="1" dirty="0"/>
              <a:t>		</a:t>
            </a:r>
            <a:r>
              <a:rPr lang="en-GB" sz="1200" b="1" u="sng" dirty="0">
                <a:hlinkClick r:id="rId4"/>
              </a:rPr>
              <a:t>www.cavendishnuclear.com</a:t>
            </a:r>
            <a:endParaRPr lang="en-GB" sz="1200" b="1" dirty="0"/>
          </a:p>
          <a:p>
            <a:pPr algn="ctr"/>
            <a:endParaRPr lang="en-US" sz="1800" b="1" dirty="0" smtClean="0"/>
          </a:p>
          <a:p>
            <a:pPr algn="ctr"/>
            <a:r>
              <a:rPr lang="en-US" sz="1800" b="1" dirty="0" smtClean="0"/>
              <a:t>Chris </a:t>
            </a:r>
            <a:r>
              <a:rPr lang="en-US" sz="1800" b="1" dirty="0"/>
              <a:t>Chadwick, Porvair Filtration Group, Fareham, United </a:t>
            </a:r>
            <a:r>
              <a:rPr lang="en-US" sz="1800" b="1" dirty="0" smtClean="0"/>
              <a:t>Kingdom</a:t>
            </a:r>
          </a:p>
          <a:p>
            <a:pPr algn="ctr"/>
            <a:r>
              <a:rPr lang="en-US" sz="1200" b="1" dirty="0" smtClean="0">
                <a:hlinkClick r:id="rId5"/>
              </a:rPr>
              <a:t>Chris.Chadwick@porvairfiltration.com</a:t>
            </a:r>
            <a:r>
              <a:rPr lang="en-US" sz="1200" b="1" dirty="0" smtClean="0"/>
              <a:t>	</a:t>
            </a:r>
            <a:r>
              <a:rPr lang="en-GB" sz="1200" b="1" dirty="0" smtClean="0">
                <a:hlinkClick r:id="rId6"/>
              </a:rPr>
              <a:t>www.porvairfiltration.com</a:t>
            </a:r>
            <a:endParaRPr lang="en-GB" sz="1200" b="1" dirty="0" smtClean="0"/>
          </a:p>
          <a:p>
            <a:pPr algn="ctr"/>
            <a:endParaRPr lang="en-US" sz="12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457200" y="76200"/>
            <a:ext cx="8229600" cy="1524000"/>
          </a:xfrm>
        </p:spPr>
        <p:txBody>
          <a:bodyPr/>
          <a:lstStyle/>
          <a:p>
            <a:r>
              <a:rPr lang="en-GB" altLang="en-US" dirty="0" smtClean="0"/>
              <a:t>Pulsed Jet HEPA Filtration Filter Medium - Sintered </a:t>
            </a:r>
            <a:r>
              <a:rPr lang="en-US" altLang="en-US" dirty="0" smtClean="0"/>
              <a:t>Metal</a:t>
            </a:r>
            <a:r>
              <a:rPr lang="en-GB" altLang="en-US" dirty="0" smtClean="0"/>
              <a:t> </a:t>
            </a:r>
            <a:r>
              <a:rPr lang="en-US" altLang="en-US" dirty="0" smtClean="0"/>
              <a:t>Fiber</a:t>
            </a:r>
          </a:p>
        </p:txBody>
      </p:sp>
      <p:graphicFrame>
        <p:nvGraphicFramePr>
          <p:cNvPr id="11267" name="Object 4"/>
          <p:cNvGraphicFramePr>
            <a:graphicFrameLocks noChangeAspect="1"/>
          </p:cNvGraphicFramePr>
          <p:nvPr>
            <p:extLst>
              <p:ext uri="{D42A27DB-BD31-4B8C-83A1-F6EECF244321}">
                <p14:modId xmlns:p14="http://schemas.microsoft.com/office/powerpoint/2010/main" val="2064984555"/>
              </p:ext>
            </p:extLst>
          </p:nvPr>
        </p:nvGraphicFramePr>
        <p:xfrm>
          <a:off x="3505200" y="2209800"/>
          <a:ext cx="2055813" cy="3352800"/>
        </p:xfrm>
        <a:graphic>
          <a:graphicData uri="http://schemas.openxmlformats.org/presentationml/2006/ole">
            <mc:AlternateContent xmlns:mc="http://schemas.openxmlformats.org/markup-compatibility/2006">
              <mc:Choice xmlns:v="urn:schemas-microsoft-com:vml" Requires="v">
                <p:oleObj spid="_x0000_s4123" name="Picture" r:id="rId3" imgW="1270798" imgH="2072118" progId="Word.Picture.8">
                  <p:embed/>
                </p:oleObj>
              </mc:Choice>
              <mc:Fallback>
                <p:oleObj name="Picture" r:id="rId3" imgW="1270798" imgH="2072118"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209800"/>
                        <a:ext cx="205581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1268" name="Group 14"/>
          <p:cNvGrpSpPr>
            <a:grpSpLocks/>
          </p:cNvGrpSpPr>
          <p:nvPr/>
        </p:nvGrpSpPr>
        <p:grpSpPr bwMode="auto">
          <a:xfrm>
            <a:off x="2286000" y="2514600"/>
            <a:ext cx="990600" cy="2667000"/>
            <a:chOff x="1056" y="1440"/>
            <a:chExt cx="624" cy="1680"/>
          </a:xfrm>
        </p:grpSpPr>
        <p:sp>
          <p:nvSpPr>
            <p:cNvPr id="11274" name="AutoShape 5"/>
            <p:cNvSpPr>
              <a:spLocks noChangeArrowheads="1"/>
            </p:cNvSpPr>
            <p:nvPr/>
          </p:nvSpPr>
          <p:spPr bwMode="auto">
            <a:xfrm>
              <a:off x="1056" y="1440"/>
              <a:ext cx="624"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75" name="AutoShape 6"/>
            <p:cNvSpPr>
              <a:spLocks noChangeArrowheads="1"/>
            </p:cNvSpPr>
            <p:nvPr/>
          </p:nvSpPr>
          <p:spPr bwMode="auto">
            <a:xfrm>
              <a:off x="1056" y="1776"/>
              <a:ext cx="624"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76" name="AutoShape 7"/>
            <p:cNvSpPr>
              <a:spLocks noChangeArrowheads="1"/>
            </p:cNvSpPr>
            <p:nvPr/>
          </p:nvSpPr>
          <p:spPr bwMode="auto">
            <a:xfrm>
              <a:off x="1056" y="2208"/>
              <a:ext cx="624"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77" name="AutoShape 8"/>
            <p:cNvSpPr>
              <a:spLocks noChangeArrowheads="1"/>
            </p:cNvSpPr>
            <p:nvPr/>
          </p:nvSpPr>
          <p:spPr bwMode="auto">
            <a:xfrm>
              <a:off x="1056" y="2592"/>
              <a:ext cx="624"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78" name="AutoShape 9"/>
            <p:cNvSpPr>
              <a:spLocks noChangeArrowheads="1"/>
            </p:cNvSpPr>
            <p:nvPr/>
          </p:nvSpPr>
          <p:spPr bwMode="auto">
            <a:xfrm>
              <a:off x="1056" y="3024"/>
              <a:ext cx="624" cy="9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11269" name="Line 10"/>
          <p:cNvSpPr>
            <a:spLocks noChangeShapeType="1"/>
          </p:cNvSpPr>
          <p:nvPr/>
        </p:nvSpPr>
        <p:spPr bwMode="auto">
          <a:xfrm flipV="1">
            <a:off x="5562600" y="2061864"/>
            <a:ext cx="1295400" cy="528935"/>
          </a:xfrm>
          <a:prstGeom prst="line">
            <a:avLst/>
          </a:prstGeom>
          <a:noFill/>
          <a:ln w="28575" cap="sq">
            <a:solidFill>
              <a:srgbClr val="333399"/>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70" name="Line 13"/>
          <p:cNvSpPr>
            <a:spLocks noChangeShapeType="1"/>
          </p:cNvSpPr>
          <p:nvPr/>
        </p:nvSpPr>
        <p:spPr bwMode="auto">
          <a:xfrm flipH="1">
            <a:off x="2247900" y="5257800"/>
            <a:ext cx="1257300" cy="533400"/>
          </a:xfrm>
          <a:prstGeom prst="line">
            <a:avLst/>
          </a:prstGeom>
          <a:noFill/>
          <a:ln w="28575" cap="sq">
            <a:solidFill>
              <a:srgbClr val="333399"/>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71" name="Text Box 15"/>
          <p:cNvSpPr txBox="1">
            <a:spLocks noChangeArrowheads="1"/>
          </p:cNvSpPr>
          <p:nvPr/>
        </p:nvSpPr>
        <p:spPr bwMode="auto">
          <a:xfrm>
            <a:off x="1676400" y="1600200"/>
            <a:ext cx="7391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2400" dirty="0">
                <a:solidFill>
                  <a:srgbClr val="000082"/>
                </a:solidFill>
                <a:latin typeface="+mn-lt"/>
              </a:rPr>
              <a:t>Course </a:t>
            </a:r>
            <a:r>
              <a:rPr lang="en-GB" altLang="en-US" sz="2400" dirty="0" smtClean="0">
                <a:solidFill>
                  <a:srgbClr val="000082"/>
                </a:solidFill>
                <a:latin typeface="+mn-lt"/>
              </a:rPr>
              <a:t>f</a:t>
            </a:r>
            <a:r>
              <a:rPr lang="en-US" altLang="en-US" sz="2400" dirty="0" err="1" smtClean="0">
                <a:solidFill>
                  <a:srgbClr val="000082"/>
                </a:solidFill>
                <a:latin typeface="+mn-lt"/>
              </a:rPr>
              <a:t>iber</a:t>
            </a:r>
            <a:r>
              <a:rPr lang="en-US" altLang="en-US" sz="2400" dirty="0" smtClean="0">
                <a:solidFill>
                  <a:srgbClr val="000082"/>
                </a:solidFill>
                <a:latin typeface="+mn-lt"/>
              </a:rPr>
              <a:t> at rear face provides a </a:t>
            </a:r>
            <a:r>
              <a:rPr lang="en-GB" altLang="en-US" sz="2400" dirty="0" smtClean="0">
                <a:solidFill>
                  <a:srgbClr val="000082"/>
                </a:solidFill>
                <a:latin typeface="+mn-lt"/>
              </a:rPr>
              <a:t>support structure</a:t>
            </a:r>
            <a:endParaRPr lang="en-GB" altLang="en-US" sz="2400" dirty="0">
              <a:solidFill>
                <a:srgbClr val="000082"/>
              </a:solidFill>
              <a:latin typeface="+mn-lt"/>
            </a:endParaRPr>
          </a:p>
        </p:txBody>
      </p:sp>
      <p:sp>
        <p:nvSpPr>
          <p:cNvPr id="11272" name="Text Box 16"/>
          <p:cNvSpPr txBox="1">
            <a:spLocks noChangeArrowheads="1"/>
          </p:cNvSpPr>
          <p:nvPr/>
        </p:nvSpPr>
        <p:spPr bwMode="auto">
          <a:xfrm>
            <a:off x="381000" y="5791200"/>
            <a:ext cx="6516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2400" dirty="0">
                <a:solidFill>
                  <a:srgbClr val="000082"/>
                </a:solidFill>
                <a:latin typeface="+mn-lt"/>
              </a:rPr>
              <a:t>Fine </a:t>
            </a:r>
            <a:r>
              <a:rPr lang="en-GB" altLang="en-US" sz="2400" dirty="0" smtClean="0">
                <a:solidFill>
                  <a:srgbClr val="000082"/>
                </a:solidFill>
                <a:latin typeface="+mn-lt"/>
              </a:rPr>
              <a:t>f</a:t>
            </a:r>
            <a:r>
              <a:rPr lang="en-US" altLang="en-US" sz="2400" dirty="0" err="1" smtClean="0">
                <a:solidFill>
                  <a:srgbClr val="000082"/>
                </a:solidFill>
                <a:latin typeface="+mn-lt"/>
              </a:rPr>
              <a:t>iber</a:t>
            </a:r>
            <a:r>
              <a:rPr lang="en-GB" altLang="en-US" sz="2400" dirty="0" smtClean="0">
                <a:solidFill>
                  <a:srgbClr val="000082"/>
                </a:solidFill>
                <a:latin typeface="+mn-lt"/>
              </a:rPr>
              <a:t> structure at front face provides surface </a:t>
            </a:r>
            <a:r>
              <a:rPr lang="en-GB" altLang="en-US" sz="2400" dirty="0">
                <a:solidFill>
                  <a:srgbClr val="000082"/>
                </a:solidFill>
                <a:latin typeface="+mn-lt"/>
              </a:rPr>
              <a:t>f</a:t>
            </a:r>
            <a:r>
              <a:rPr lang="en-GB" altLang="en-US" sz="2400" dirty="0" smtClean="0">
                <a:solidFill>
                  <a:srgbClr val="000082"/>
                </a:solidFill>
                <a:latin typeface="+mn-lt"/>
              </a:rPr>
              <a:t>iltration</a:t>
            </a:r>
            <a:endParaRPr lang="en-GB" altLang="en-US" sz="2400" dirty="0">
              <a:solidFill>
                <a:srgbClr val="000082"/>
              </a:solidFill>
              <a:latin typeface="+mn-lt"/>
            </a:endParaRPr>
          </a:p>
        </p:txBody>
      </p:sp>
      <p:sp>
        <p:nvSpPr>
          <p:cNvPr id="11273" name="Text Box 17"/>
          <p:cNvSpPr txBox="1">
            <a:spLocks noChangeArrowheads="1"/>
          </p:cNvSpPr>
          <p:nvPr/>
        </p:nvSpPr>
        <p:spPr bwMode="auto">
          <a:xfrm>
            <a:off x="1295400" y="3505200"/>
            <a:ext cx="9636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2800" b="1" dirty="0">
                <a:solidFill>
                  <a:srgbClr val="FF0000"/>
                </a:solidFill>
              </a:rPr>
              <a:t>Flow</a:t>
            </a:r>
            <a:endParaRPr lang="en-GB" altLang="en-US" sz="2400" dirty="0">
              <a:solidFill>
                <a:srgbClr val="FF0000"/>
              </a:solidFill>
            </a:endParaRPr>
          </a:p>
        </p:txBody>
      </p:sp>
    </p:spTree>
    <p:extLst>
      <p:ext uri="{BB962C8B-B14F-4D97-AF65-F5344CB8AC3E}">
        <p14:creationId xmlns:p14="http://schemas.microsoft.com/office/powerpoint/2010/main" val="220620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type="title"/>
          </p:nvPr>
        </p:nvSpPr>
        <p:spPr>
          <a:xfrm>
            <a:off x="457200" y="76200"/>
            <a:ext cx="8229600" cy="1447800"/>
          </a:xfrm>
        </p:spPr>
        <p:txBody>
          <a:bodyPr/>
          <a:lstStyle/>
          <a:p>
            <a:r>
              <a:rPr lang="en-GB" altLang="en-US" dirty="0" smtClean="0"/>
              <a:t>Self Cleaning HEPA Filtration Proof of Concept Testing</a:t>
            </a:r>
          </a:p>
        </p:txBody>
      </p:sp>
      <p:sp>
        <p:nvSpPr>
          <p:cNvPr id="15363" name="Rectangle 9"/>
          <p:cNvSpPr>
            <a:spLocks noGrp="1" noChangeArrowheads="1"/>
          </p:cNvSpPr>
          <p:nvPr>
            <p:ph type="body" idx="1"/>
          </p:nvPr>
        </p:nvSpPr>
        <p:spPr bwMode="auto">
          <a:xfrm>
            <a:off x="152400" y="1676400"/>
            <a:ext cx="89154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GB" altLang="en-US" sz="2400" dirty="0" smtClean="0"/>
              <a:t>The following is a summary of some of the development work on test bed Pulsed Jet HEPA filter systems that have been performed at Porvair’s UK research facility using high dust loading at nominally ambient temperature and pressure.</a:t>
            </a:r>
          </a:p>
        </p:txBody>
      </p:sp>
    </p:spTree>
    <p:extLst>
      <p:ext uri="{BB962C8B-B14F-4D97-AF65-F5344CB8AC3E}">
        <p14:creationId xmlns:p14="http://schemas.microsoft.com/office/powerpoint/2010/main" val="1007300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Grp="1" noChangeArrowheads="1"/>
          </p:cNvSpPr>
          <p:nvPr>
            <p:ph type="title"/>
          </p:nvPr>
        </p:nvSpPr>
        <p:spPr>
          <a:xfrm>
            <a:off x="76200" y="76200"/>
            <a:ext cx="8991600" cy="1447800"/>
          </a:xfrm>
        </p:spPr>
        <p:txBody>
          <a:bodyPr/>
          <a:lstStyle/>
          <a:p>
            <a:r>
              <a:rPr lang="en-GB" altLang="en-US" dirty="0" smtClean="0"/>
              <a:t>Self Cleaning HEPA Filtration </a:t>
            </a:r>
            <a:br>
              <a:rPr lang="en-GB" altLang="en-US" dirty="0" smtClean="0"/>
            </a:br>
            <a:r>
              <a:rPr lang="en-GB" altLang="en-US" dirty="0" smtClean="0"/>
              <a:t>Test Conditions</a:t>
            </a:r>
          </a:p>
        </p:txBody>
      </p:sp>
      <p:sp>
        <p:nvSpPr>
          <p:cNvPr id="16387" name="Rectangle 9"/>
          <p:cNvSpPr>
            <a:spLocks noGrp="1" noChangeArrowheads="1"/>
          </p:cNvSpPr>
          <p:nvPr>
            <p:ph type="body" idx="1"/>
          </p:nvPr>
        </p:nvSpPr>
        <p:spPr bwMode="auto">
          <a:xfrm>
            <a:off x="228600" y="1524000"/>
            <a:ext cx="86868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buFontTx/>
              <a:buChar char="•"/>
            </a:pPr>
            <a:r>
              <a:rPr lang="en-GB" altLang="en-US" sz="2000" dirty="0" smtClean="0"/>
              <a:t>Filter element filtration area - 0.3 </a:t>
            </a:r>
            <a:r>
              <a:rPr lang="en-GB" altLang="en-US" sz="2000" dirty="0" err="1" smtClean="0"/>
              <a:t>m</a:t>
            </a:r>
            <a:r>
              <a:rPr lang="en-GB" altLang="en-US" sz="2000" baseline="30000" dirty="0" err="1" smtClean="0"/>
              <a:t>2</a:t>
            </a:r>
            <a:r>
              <a:rPr lang="en-GB" altLang="en-US" sz="2000" dirty="0" smtClean="0"/>
              <a:t> (3.4 </a:t>
            </a:r>
            <a:r>
              <a:rPr lang="en-GB" altLang="en-US" sz="2000" dirty="0" err="1" smtClean="0"/>
              <a:t>ft</a:t>
            </a:r>
            <a:r>
              <a:rPr lang="en-GB" altLang="en-US" sz="2000" baseline="30000" dirty="0" err="1" smtClean="0"/>
              <a:t>2</a:t>
            </a:r>
            <a:r>
              <a:rPr lang="en-GB" altLang="en-US" sz="2000" dirty="0" smtClean="0"/>
              <a:t>).</a:t>
            </a:r>
          </a:p>
          <a:p>
            <a:pPr>
              <a:lnSpc>
                <a:spcPct val="120000"/>
              </a:lnSpc>
              <a:buFontTx/>
              <a:buChar char="•"/>
            </a:pPr>
            <a:r>
              <a:rPr lang="en-GB" altLang="en-US" sz="2000" dirty="0" smtClean="0"/>
              <a:t>Target efficiency 99.97% @ 0.3 microns (actual DOP tested efficiency = 99.992% @ 0.3 microns).</a:t>
            </a:r>
          </a:p>
          <a:p>
            <a:pPr>
              <a:lnSpc>
                <a:spcPct val="120000"/>
              </a:lnSpc>
              <a:buFontTx/>
              <a:buChar char="•"/>
            </a:pPr>
            <a:r>
              <a:rPr lang="en-GB" altLang="en-US" sz="2000" dirty="0" smtClean="0"/>
              <a:t>Test simulant used was Iron Oxide in the range 0 to 5 microns.</a:t>
            </a:r>
          </a:p>
          <a:p>
            <a:pPr>
              <a:lnSpc>
                <a:spcPct val="120000"/>
              </a:lnSpc>
              <a:buFontTx/>
              <a:buChar char="•"/>
            </a:pPr>
            <a:r>
              <a:rPr lang="en-GB" altLang="en-US" sz="2000" dirty="0" smtClean="0"/>
              <a:t>Air flow 32.4 m</a:t>
            </a:r>
            <a:r>
              <a:rPr lang="en-GB" altLang="en-US" sz="2000" baseline="30000" dirty="0" smtClean="0"/>
              <a:t>3</a:t>
            </a:r>
            <a:r>
              <a:rPr lang="en-GB" altLang="en-US" sz="2000" dirty="0" smtClean="0"/>
              <a:t>/hr (19.2 cfm).</a:t>
            </a:r>
          </a:p>
          <a:p>
            <a:pPr>
              <a:lnSpc>
                <a:spcPct val="120000"/>
              </a:lnSpc>
              <a:buFontTx/>
              <a:buChar char="•"/>
            </a:pPr>
            <a:r>
              <a:rPr lang="en-GB" altLang="en-US" sz="2000" dirty="0" smtClean="0"/>
              <a:t>Dust loading rate 108.5 g/hr.</a:t>
            </a:r>
          </a:p>
          <a:p>
            <a:pPr>
              <a:lnSpc>
                <a:spcPct val="120000"/>
              </a:lnSpc>
              <a:buFontTx/>
              <a:buChar char="•"/>
            </a:pPr>
            <a:r>
              <a:rPr lang="en-GB" altLang="en-US" sz="2000" dirty="0" smtClean="0"/>
              <a:t>Clean ∆P 2.5” </a:t>
            </a:r>
            <a:r>
              <a:rPr lang="en-GB" altLang="en-US" sz="2000" dirty="0" err="1" smtClean="0"/>
              <a:t>wg</a:t>
            </a:r>
            <a:r>
              <a:rPr lang="en-GB" altLang="en-US" sz="2000" dirty="0" smtClean="0"/>
              <a:t>.</a:t>
            </a:r>
          </a:p>
          <a:p>
            <a:pPr>
              <a:lnSpc>
                <a:spcPct val="120000"/>
              </a:lnSpc>
            </a:pPr>
            <a:r>
              <a:rPr lang="en-GB" altLang="en-US" sz="2000" dirty="0" smtClean="0"/>
              <a:t>Initial </a:t>
            </a:r>
            <a:r>
              <a:rPr lang="en-GB" altLang="en-US" sz="2000" dirty="0"/>
              <a:t>∆P </a:t>
            </a:r>
            <a:r>
              <a:rPr lang="en-GB" altLang="en-US" sz="2000" dirty="0" smtClean="0"/>
              <a:t>set point to start cleaning cycle 4.8” </a:t>
            </a:r>
            <a:r>
              <a:rPr lang="en-GB" altLang="en-US" sz="2000" dirty="0" err="1" smtClean="0"/>
              <a:t>wg</a:t>
            </a:r>
            <a:r>
              <a:rPr lang="en-GB" altLang="en-US" sz="2000" dirty="0" smtClean="0"/>
              <a:t>.</a:t>
            </a:r>
          </a:p>
          <a:p>
            <a:pPr>
              <a:lnSpc>
                <a:spcPct val="120000"/>
              </a:lnSpc>
            </a:pPr>
            <a:r>
              <a:rPr lang="en-GB" altLang="en-US" sz="2000" dirty="0" smtClean="0"/>
              <a:t>Adjusted </a:t>
            </a:r>
            <a:r>
              <a:rPr lang="en-GB" altLang="en-US" sz="2000" dirty="0"/>
              <a:t>∆P </a:t>
            </a:r>
            <a:r>
              <a:rPr lang="en-GB" altLang="en-US" sz="2000" dirty="0" smtClean="0"/>
              <a:t>set point to start cleaning cycle 7.3” </a:t>
            </a:r>
            <a:r>
              <a:rPr lang="en-GB" altLang="en-US" sz="2000" dirty="0" err="1" smtClean="0"/>
              <a:t>wg</a:t>
            </a:r>
            <a:r>
              <a:rPr lang="en-GB" altLang="en-US" sz="2000" dirty="0" smtClean="0"/>
              <a:t> (raised to see if increased </a:t>
            </a:r>
            <a:r>
              <a:rPr lang="en-GB" altLang="en-US" sz="2000" dirty="0"/>
              <a:t>∆P </a:t>
            </a:r>
            <a:r>
              <a:rPr lang="en-GB" altLang="en-US" sz="2000" dirty="0" smtClean="0"/>
              <a:t>would affect cleanability.</a:t>
            </a:r>
          </a:p>
          <a:p>
            <a:pPr>
              <a:lnSpc>
                <a:spcPct val="120000"/>
              </a:lnSpc>
              <a:buFontTx/>
              <a:buChar char="•"/>
            </a:pPr>
            <a:r>
              <a:rPr lang="en-GB" altLang="en-US" sz="2000" dirty="0" smtClean="0"/>
              <a:t>The MPPS was measured.</a:t>
            </a:r>
          </a:p>
        </p:txBody>
      </p:sp>
    </p:spTree>
    <p:extLst>
      <p:ext uri="{BB962C8B-B14F-4D97-AF65-F5344CB8AC3E}">
        <p14:creationId xmlns:p14="http://schemas.microsoft.com/office/powerpoint/2010/main" val="2758327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76200"/>
            <a:ext cx="8229600" cy="1143000"/>
          </a:xfrm>
        </p:spPr>
        <p:txBody>
          <a:bodyPr/>
          <a:lstStyle/>
          <a:p>
            <a:r>
              <a:rPr lang="en-GB" altLang="en-US" dirty="0" smtClean="0"/>
              <a:t>The Test Programme</a:t>
            </a:r>
          </a:p>
        </p:txBody>
      </p:sp>
      <p:graphicFrame>
        <p:nvGraphicFramePr>
          <p:cNvPr id="17411" name="Object 3"/>
          <p:cNvGraphicFramePr>
            <a:graphicFrameLocks noGrp="1" noChangeAspect="1"/>
          </p:cNvGraphicFramePr>
          <p:nvPr>
            <p:ph type="body" sz="half" idx="1"/>
            <p:extLst>
              <p:ext uri="{D42A27DB-BD31-4B8C-83A1-F6EECF244321}">
                <p14:modId xmlns:p14="http://schemas.microsoft.com/office/powerpoint/2010/main" val="2419816884"/>
              </p:ext>
            </p:extLst>
          </p:nvPr>
        </p:nvGraphicFramePr>
        <p:xfrm>
          <a:off x="381000" y="1267800"/>
          <a:ext cx="3468960" cy="4752000"/>
        </p:xfrm>
        <a:graphic>
          <a:graphicData uri="http://schemas.openxmlformats.org/presentationml/2006/ole">
            <mc:AlternateContent xmlns:mc="http://schemas.openxmlformats.org/markup-compatibility/2006">
              <mc:Choice xmlns:v="urn:schemas-microsoft-com:vml" Requires="v">
                <p:oleObj spid="_x0000_s12301" name="Photo Editor Photo" r:id="rId3" imgW="4285714" imgH="5714286" progId="MSPhotoEd.3">
                  <p:embed/>
                </p:oleObj>
              </mc:Choice>
              <mc:Fallback>
                <p:oleObj name="Photo Editor Photo" r:id="rId3" imgW="4285714" imgH="57142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5194"/>
                      <a:stretch>
                        <a:fillRect/>
                      </a:stretch>
                    </p:blipFill>
                    <p:spPr bwMode="auto">
                      <a:xfrm>
                        <a:off x="381000" y="1267800"/>
                        <a:ext cx="3468960" cy="4752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2" name="Rectangle 4"/>
          <p:cNvSpPr>
            <a:spLocks noGrp="1" noChangeArrowheads="1"/>
          </p:cNvSpPr>
          <p:nvPr>
            <p:ph type="body" sz="half" idx="2"/>
          </p:nvPr>
        </p:nvSpPr>
        <p:spPr bwMode="auto">
          <a:xfrm>
            <a:off x="3886200" y="1143000"/>
            <a:ext cx="5105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GB" altLang="en-US" dirty="0" smtClean="0"/>
              <a:t>The test rig consisted of:</a:t>
            </a:r>
          </a:p>
          <a:p>
            <a:pPr marL="377825" indent="-377825">
              <a:lnSpc>
                <a:spcPct val="110000"/>
              </a:lnSpc>
              <a:buFontTx/>
              <a:buChar char="•"/>
            </a:pPr>
            <a:r>
              <a:rPr lang="en-GB" altLang="en-US" sz="2400" dirty="0" smtClean="0"/>
              <a:t>Air Flow (Fan and Ducting);</a:t>
            </a:r>
          </a:p>
          <a:p>
            <a:pPr marL="377825" indent="-377825">
              <a:lnSpc>
                <a:spcPct val="110000"/>
              </a:lnSpc>
              <a:buFontTx/>
              <a:buChar char="•"/>
            </a:pPr>
            <a:r>
              <a:rPr lang="en-GB" altLang="en-US" sz="2400" dirty="0" smtClean="0"/>
              <a:t>The Filter Vessel;</a:t>
            </a:r>
          </a:p>
          <a:p>
            <a:pPr marL="377825" indent="-377825">
              <a:lnSpc>
                <a:spcPct val="110000"/>
              </a:lnSpc>
              <a:buFontTx/>
              <a:buChar char="•"/>
            </a:pPr>
            <a:r>
              <a:rPr lang="en-GB" altLang="en-US" sz="2400" dirty="0" smtClean="0"/>
              <a:t>The Pulsed Jet Cleaning System;</a:t>
            </a:r>
          </a:p>
          <a:p>
            <a:pPr marL="377825" indent="-377825">
              <a:lnSpc>
                <a:spcPct val="110000"/>
              </a:lnSpc>
              <a:buFontTx/>
              <a:buChar char="•"/>
            </a:pPr>
            <a:r>
              <a:rPr lang="en-GB" altLang="en-US" sz="2400" dirty="0" smtClean="0"/>
              <a:t>The Dust Injection System;</a:t>
            </a:r>
          </a:p>
          <a:p>
            <a:pPr marL="377825" indent="-377825">
              <a:lnSpc>
                <a:spcPct val="110000"/>
              </a:lnSpc>
              <a:buFontTx/>
              <a:buChar char="•"/>
            </a:pPr>
            <a:r>
              <a:rPr lang="en-GB" altLang="en-US" sz="2400" dirty="0" smtClean="0"/>
              <a:t>Dust Recovery and Measurement system;</a:t>
            </a:r>
          </a:p>
          <a:p>
            <a:pPr marL="377825" indent="-377825">
              <a:lnSpc>
                <a:spcPct val="110000"/>
              </a:lnSpc>
              <a:buFontTx/>
              <a:buChar char="•"/>
            </a:pPr>
            <a:r>
              <a:rPr lang="en-GB" altLang="en-US" sz="2400" dirty="0" smtClean="0"/>
              <a:t>Instrumentation;</a:t>
            </a:r>
          </a:p>
          <a:p>
            <a:pPr marL="377825" indent="-377825">
              <a:lnSpc>
                <a:spcPct val="110000"/>
              </a:lnSpc>
              <a:buFontTx/>
              <a:buChar char="•"/>
            </a:pPr>
            <a:r>
              <a:rPr lang="en-GB" altLang="en-US" sz="2400" dirty="0" smtClean="0"/>
              <a:t>Data Logging equipment.</a:t>
            </a:r>
          </a:p>
        </p:txBody>
      </p:sp>
    </p:spTree>
    <p:extLst>
      <p:ext uri="{BB962C8B-B14F-4D97-AF65-F5344CB8AC3E}">
        <p14:creationId xmlns:p14="http://schemas.microsoft.com/office/powerpoint/2010/main" val="3578376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8599" y="1159800"/>
            <a:ext cx="8737875" cy="4860000"/>
          </a:xfrm>
          <a:prstGeom prst="rect">
            <a:avLst/>
          </a:prstGeom>
        </p:spPr>
      </p:pic>
      <p:sp>
        <p:nvSpPr>
          <p:cNvPr id="5" name="Rectangle 8"/>
          <p:cNvSpPr>
            <a:spLocks noGrp="1" noChangeArrowheads="1"/>
          </p:cNvSpPr>
          <p:nvPr>
            <p:ph type="title"/>
          </p:nvPr>
        </p:nvSpPr>
        <p:spPr>
          <a:xfrm>
            <a:off x="228600" y="76200"/>
            <a:ext cx="8686800" cy="1143000"/>
          </a:xfrm>
        </p:spPr>
        <p:txBody>
          <a:bodyPr/>
          <a:lstStyle/>
          <a:p>
            <a:r>
              <a:rPr lang="en-GB" altLang="en-US" dirty="0"/>
              <a:t>Pulsed Jet HEPA </a:t>
            </a:r>
            <a:r>
              <a:rPr lang="en-GB" altLang="en-US" dirty="0" smtClean="0"/>
              <a:t>Filtration Tests</a:t>
            </a:r>
          </a:p>
        </p:txBody>
      </p:sp>
    </p:spTree>
    <p:extLst>
      <p:ext uri="{BB962C8B-B14F-4D97-AF65-F5344CB8AC3E}">
        <p14:creationId xmlns:p14="http://schemas.microsoft.com/office/powerpoint/2010/main" val="404755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8"/>
          <p:cNvSpPr>
            <a:spLocks noGrp="1" noChangeArrowheads="1"/>
          </p:cNvSpPr>
          <p:nvPr>
            <p:ph type="title"/>
          </p:nvPr>
        </p:nvSpPr>
        <p:spPr>
          <a:xfrm>
            <a:off x="228600" y="76200"/>
            <a:ext cx="8686800" cy="1143000"/>
          </a:xfrm>
        </p:spPr>
        <p:txBody>
          <a:bodyPr/>
          <a:lstStyle/>
          <a:p>
            <a:r>
              <a:rPr lang="en-GB" altLang="en-US" dirty="0"/>
              <a:t>Pulsed Jet HEPA </a:t>
            </a:r>
            <a:r>
              <a:rPr lang="en-GB" altLang="en-US" dirty="0" smtClean="0"/>
              <a:t>Filtration Tests</a:t>
            </a:r>
          </a:p>
        </p:txBody>
      </p:sp>
      <p:sp>
        <p:nvSpPr>
          <p:cNvPr id="13316" name="Line 5"/>
          <p:cNvSpPr>
            <a:spLocks noChangeShapeType="1"/>
          </p:cNvSpPr>
          <p:nvPr/>
        </p:nvSpPr>
        <p:spPr bwMode="auto">
          <a:xfrm flipH="1">
            <a:off x="7086600" y="2209800"/>
            <a:ext cx="685800" cy="228600"/>
          </a:xfrm>
          <a:prstGeom prst="line">
            <a:avLst/>
          </a:prstGeom>
          <a:noFill/>
          <a:ln w="28575" cap="sq">
            <a:solidFill>
              <a:srgbClr val="FF0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7" name="Line 6"/>
          <p:cNvSpPr>
            <a:spLocks noChangeShapeType="1"/>
          </p:cNvSpPr>
          <p:nvPr/>
        </p:nvSpPr>
        <p:spPr bwMode="auto">
          <a:xfrm flipH="1">
            <a:off x="7086600" y="3124200"/>
            <a:ext cx="609600" cy="228600"/>
          </a:xfrm>
          <a:prstGeom prst="line">
            <a:avLst/>
          </a:prstGeom>
          <a:noFill/>
          <a:ln w="28575" cap="sq">
            <a:solidFill>
              <a:srgbClr val="003366"/>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8" name="Line 7"/>
          <p:cNvSpPr>
            <a:spLocks noChangeShapeType="1"/>
          </p:cNvSpPr>
          <p:nvPr/>
        </p:nvSpPr>
        <p:spPr bwMode="auto">
          <a:xfrm flipH="1">
            <a:off x="7086600" y="3962400"/>
            <a:ext cx="586611" cy="304800"/>
          </a:xfrm>
          <a:prstGeom prst="line">
            <a:avLst/>
          </a:prstGeom>
          <a:noFill/>
          <a:ln w="28575" cap="sq">
            <a:solidFill>
              <a:srgbClr val="FF00FF"/>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9" name="Text Box 8"/>
          <p:cNvSpPr txBox="1">
            <a:spLocks noChangeArrowheads="1"/>
          </p:cNvSpPr>
          <p:nvPr/>
        </p:nvSpPr>
        <p:spPr bwMode="auto">
          <a:xfrm>
            <a:off x="7772400" y="1676400"/>
            <a:ext cx="8867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2400" dirty="0">
                <a:solidFill>
                  <a:srgbClr val="000082"/>
                </a:solidFill>
                <a:latin typeface="+mn-lt"/>
                <a:sym typeface="UniversalMath1 BT" pitchFamily="18" charset="2"/>
              </a:rPr>
              <a:t></a:t>
            </a:r>
            <a:r>
              <a:rPr lang="en-GB" altLang="en-US" sz="2400" dirty="0" smtClean="0">
                <a:solidFill>
                  <a:srgbClr val="000082"/>
                </a:solidFill>
                <a:latin typeface="+mn-lt"/>
                <a:sym typeface="UniversalMath1 BT" pitchFamily="18" charset="2"/>
              </a:rPr>
              <a:t>p</a:t>
            </a:r>
          </a:p>
          <a:p>
            <a:r>
              <a:rPr lang="en-GB" altLang="en-US" sz="2400" dirty="0" smtClean="0">
                <a:solidFill>
                  <a:srgbClr val="000082"/>
                </a:solidFill>
                <a:latin typeface="+mn-lt"/>
                <a:sym typeface="UniversalMath1 BT" pitchFamily="18" charset="2"/>
              </a:rPr>
              <a:t>mbar</a:t>
            </a:r>
            <a:endParaRPr lang="en-GB" altLang="en-US" sz="2400" dirty="0">
              <a:solidFill>
                <a:srgbClr val="000082"/>
              </a:solidFill>
              <a:latin typeface="+mn-lt"/>
            </a:endParaRPr>
          </a:p>
        </p:txBody>
      </p:sp>
      <p:sp>
        <p:nvSpPr>
          <p:cNvPr id="13320" name="Text Box 9"/>
          <p:cNvSpPr txBox="1">
            <a:spLocks noChangeArrowheads="1"/>
          </p:cNvSpPr>
          <p:nvPr/>
        </p:nvSpPr>
        <p:spPr bwMode="auto">
          <a:xfrm>
            <a:off x="7696200" y="2662535"/>
            <a:ext cx="9140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2400" dirty="0" smtClean="0">
                <a:solidFill>
                  <a:srgbClr val="000082"/>
                </a:solidFill>
                <a:latin typeface="+mn-lt"/>
              </a:rPr>
              <a:t>Flow</a:t>
            </a:r>
          </a:p>
          <a:p>
            <a:r>
              <a:rPr lang="en-GB" altLang="en-US" sz="2400" dirty="0" smtClean="0">
                <a:solidFill>
                  <a:srgbClr val="000082"/>
                </a:solidFill>
                <a:latin typeface="+mn-lt"/>
              </a:rPr>
              <a:t>m</a:t>
            </a:r>
            <a:r>
              <a:rPr lang="en-GB" altLang="en-US" sz="2400" baseline="30000" dirty="0" smtClean="0">
                <a:solidFill>
                  <a:srgbClr val="000082"/>
                </a:solidFill>
                <a:latin typeface="+mn-lt"/>
              </a:rPr>
              <a:t>3</a:t>
            </a:r>
            <a:r>
              <a:rPr lang="en-GB" altLang="en-US" sz="2400" dirty="0" smtClean="0">
                <a:solidFill>
                  <a:srgbClr val="000082"/>
                </a:solidFill>
                <a:latin typeface="+mn-lt"/>
              </a:rPr>
              <a:t>/hr</a:t>
            </a:r>
            <a:endParaRPr lang="en-GB" altLang="en-US" sz="2400" dirty="0">
              <a:solidFill>
                <a:srgbClr val="000082"/>
              </a:solidFill>
              <a:latin typeface="+mn-lt"/>
            </a:endParaRPr>
          </a:p>
        </p:txBody>
      </p:sp>
      <p:sp>
        <p:nvSpPr>
          <p:cNvPr id="13321" name="Text Box 10"/>
          <p:cNvSpPr txBox="1">
            <a:spLocks noChangeArrowheads="1"/>
          </p:cNvSpPr>
          <p:nvPr/>
        </p:nvSpPr>
        <p:spPr bwMode="auto">
          <a:xfrm>
            <a:off x="7673211" y="3524071"/>
            <a:ext cx="1470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2400" dirty="0">
                <a:solidFill>
                  <a:srgbClr val="000082"/>
                </a:solidFill>
                <a:latin typeface="+mn-lt"/>
              </a:rPr>
              <a:t>Pulse Pressure</a:t>
            </a:r>
          </a:p>
          <a:p>
            <a:r>
              <a:rPr lang="en-GB" altLang="en-US" sz="2400" dirty="0" err="1">
                <a:solidFill>
                  <a:srgbClr val="000082"/>
                </a:solidFill>
                <a:latin typeface="+mn-lt"/>
              </a:rPr>
              <a:t>b</a:t>
            </a:r>
            <a:r>
              <a:rPr lang="en-GB" altLang="en-US" sz="2400" dirty="0" err="1" smtClean="0">
                <a:solidFill>
                  <a:srgbClr val="000082"/>
                </a:solidFill>
                <a:latin typeface="+mn-lt"/>
              </a:rPr>
              <a:t>ar.g</a:t>
            </a:r>
            <a:endParaRPr lang="en-GB" altLang="en-US" sz="2400" dirty="0">
              <a:solidFill>
                <a:srgbClr val="000082"/>
              </a:solidFill>
              <a:latin typeface="+mn-lt"/>
            </a:endParaRPr>
          </a:p>
        </p:txBody>
      </p:sp>
      <p:graphicFrame>
        <p:nvGraphicFramePr>
          <p:cNvPr id="13315" name="Object 4"/>
          <p:cNvGraphicFramePr>
            <a:graphicFrameLocks noChangeAspect="1"/>
          </p:cNvGraphicFramePr>
          <p:nvPr>
            <p:extLst>
              <p:ext uri="{D42A27DB-BD31-4B8C-83A1-F6EECF244321}">
                <p14:modId xmlns:p14="http://schemas.microsoft.com/office/powerpoint/2010/main" val="3485255430"/>
              </p:ext>
            </p:extLst>
          </p:nvPr>
        </p:nvGraphicFramePr>
        <p:xfrm>
          <a:off x="76200" y="1295400"/>
          <a:ext cx="6930616" cy="4752000"/>
        </p:xfrm>
        <a:graphic>
          <a:graphicData uri="http://schemas.openxmlformats.org/presentationml/2006/ole">
            <mc:AlternateContent xmlns:mc="http://schemas.openxmlformats.org/markup-compatibility/2006">
              <mc:Choice xmlns:v="urn:schemas-microsoft-com:vml" Requires="v">
                <p:oleObj spid="_x0000_s6175" name="Document" r:id="rId3" imgW="7772400" imgH="6286500" progId="Word.Document.8">
                  <p:embed/>
                </p:oleObj>
              </mc:Choice>
              <mc:Fallback>
                <p:oleObj name="Document" r:id="rId3" imgW="7772400" imgH="62865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5400"/>
                        <a:ext cx="6930616" cy="4752000"/>
                      </a:xfrm>
                      <a:prstGeom prst="rect">
                        <a:avLst/>
                      </a:prstGeom>
                      <a:solidFill>
                        <a:schemeClr val="bg1"/>
                      </a:solidFill>
                      <a:ln>
                        <a:noFill/>
                      </a:ln>
                      <a:effectLst/>
                      <a:extLst/>
                    </p:spPr>
                  </p:pic>
                </p:oleObj>
              </mc:Fallback>
            </mc:AlternateContent>
          </a:graphicData>
        </a:graphic>
      </p:graphicFrame>
      <p:sp>
        <p:nvSpPr>
          <p:cNvPr id="10" name="Text Box 9"/>
          <p:cNvSpPr txBox="1">
            <a:spLocks noChangeArrowheads="1"/>
          </p:cNvSpPr>
          <p:nvPr/>
        </p:nvSpPr>
        <p:spPr bwMode="auto">
          <a:xfrm>
            <a:off x="533400" y="2514600"/>
            <a:ext cx="1295400" cy="646331"/>
          </a:xfrm>
          <a:prstGeom prst="rect">
            <a:avLst/>
          </a:prstGeom>
          <a:solidFill>
            <a:schemeClr val="bg1"/>
          </a:solidFill>
          <a:ln w="9525">
            <a:solidFill>
              <a:srgbClr val="000082"/>
            </a:solidFill>
          </a:ln>
          <a:effectLst/>
          <a:extLst/>
        </p:spPr>
        <p:txBody>
          <a:bodyPr wrap="squar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pPr algn="ctr"/>
            <a:r>
              <a:rPr lang="en-GB" altLang="en-US" sz="1200" dirty="0">
                <a:solidFill>
                  <a:srgbClr val="000082"/>
                </a:solidFill>
                <a:latin typeface="+mn-lt"/>
              </a:rPr>
              <a:t>Initially no pulse cleaning</a:t>
            </a:r>
            <a:r>
              <a:rPr lang="en-GB" altLang="en-US" sz="1200" dirty="0" smtClean="0">
                <a:solidFill>
                  <a:srgbClr val="000082"/>
                </a:solidFill>
                <a:latin typeface="+mn-lt"/>
              </a:rPr>
              <a:t>,</a:t>
            </a:r>
          </a:p>
          <a:p>
            <a:pPr algn="ctr"/>
            <a:r>
              <a:rPr lang="en-GB" altLang="en-US" sz="1200" dirty="0" smtClean="0">
                <a:solidFill>
                  <a:srgbClr val="000082"/>
                </a:solidFill>
                <a:latin typeface="+mn-lt"/>
                <a:sym typeface="UniversalMath1 BT" pitchFamily="18" charset="2"/>
              </a:rPr>
              <a:t>P increases</a:t>
            </a:r>
            <a:endParaRPr lang="en-GB" altLang="en-US" sz="1200" dirty="0">
              <a:solidFill>
                <a:srgbClr val="000082"/>
              </a:solidFill>
              <a:latin typeface="+mn-lt"/>
              <a:sym typeface="UniversalMath1 BT" pitchFamily="18" charset="2"/>
            </a:endParaRPr>
          </a:p>
        </p:txBody>
      </p:sp>
      <p:sp>
        <p:nvSpPr>
          <p:cNvPr id="11" name="Line 5"/>
          <p:cNvSpPr>
            <a:spLocks noChangeShapeType="1"/>
          </p:cNvSpPr>
          <p:nvPr/>
        </p:nvSpPr>
        <p:spPr bwMode="auto">
          <a:xfrm flipH="1" flipV="1">
            <a:off x="838200" y="1981199"/>
            <a:ext cx="76200" cy="526197"/>
          </a:xfrm>
          <a:prstGeom prst="line">
            <a:avLst/>
          </a:prstGeom>
          <a:noFill/>
          <a:ln w="28575" cap="sq">
            <a:solidFill>
              <a:srgbClr val="FF0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 Box 9"/>
          <p:cNvSpPr txBox="1">
            <a:spLocks noChangeArrowheads="1"/>
          </p:cNvSpPr>
          <p:nvPr/>
        </p:nvSpPr>
        <p:spPr bwMode="auto">
          <a:xfrm>
            <a:off x="1981200" y="2514600"/>
            <a:ext cx="1295400" cy="646331"/>
          </a:xfrm>
          <a:prstGeom prst="rect">
            <a:avLst/>
          </a:prstGeom>
          <a:solidFill>
            <a:schemeClr val="bg1"/>
          </a:solidFill>
          <a:ln w="12700">
            <a:solidFill>
              <a:schemeClr val="tx1"/>
            </a:solidFill>
          </a:ln>
          <a:effectLst/>
          <a:extLst/>
        </p:spPr>
        <p:txBody>
          <a:bodyPr wrap="squar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pPr algn="ctr"/>
            <a:r>
              <a:rPr lang="en-GB" altLang="en-US" sz="1200" dirty="0" smtClean="0">
                <a:solidFill>
                  <a:srgbClr val="000082"/>
                </a:solidFill>
                <a:latin typeface="+mn-lt"/>
              </a:rPr>
              <a:t>Start of pulse cleaning cycles,</a:t>
            </a:r>
          </a:p>
          <a:p>
            <a:pPr algn="ctr"/>
            <a:r>
              <a:rPr lang="en-GB" altLang="en-US" sz="1200" dirty="0" smtClean="0">
                <a:solidFill>
                  <a:srgbClr val="000082"/>
                </a:solidFill>
                <a:latin typeface="+mn-lt"/>
                <a:sym typeface="UniversalMath1 BT" pitchFamily="18" charset="2"/>
              </a:rPr>
              <a:t>P reduces</a:t>
            </a:r>
            <a:endParaRPr lang="en-GB" altLang="en-US" sz="1200" dirty="0">
              <a:solidFill>
                <a:srgbClr val="000082"/>
              </a:solidFill>
              <a:latin typeface="+mn-lt"/>
              <a:sym typeface="UniversalMath1 BT" pitchFamily="18" charset="2"/>
            </a:endParaRPr>
          </a:p>
        </p:txBody>
      </p:sp>
      <p:sp>
        <p:nvSpPr>
          <p:cNvPr id="13" name="Line 5"/>
          <p:cNvSpPr>
            <a:spLocks noChangeShapeType="1"/>
          </p:cNvSpPr>
          <p:nvPr/>
        </p:nvSpPr>
        <p:spPr bwMode="auto">
          <a:xfrm flipH="1" flipV="1">
            <a:off x="1752600" y="1905000"/>
            <a:ext cx="228600" cy="602396"/>
          </a:xfrm>
          <a:prstGeom prst="line">
            <a:avLst/>
          </a:prstGeom>
          <a:noFill/>
          <a:ln w="28575" cap="sq">
            <a:solidFill>
              <a:srgbClr val="FF0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Line 5"/>
          <p:cNvSpPr>
            <a:spLocks noChangeShapeType="1"/>
          </p:cNvSpPr>
          <p:nvPr/>
        </p:nvSpPr>
        <p:spPr bwMode="auto">
          <a:xfrm flipH="1">
            <a:off x="1752600" y="3160931"/>
            <a:ext cx="228600" cy="1106269"/>
          </a:xfrm>
          <a:prstGeom prst="line">
            <a:avLst/>
          </a:prstGeom>
          <a:noFill/>
          <a:ln w="28575" cap="sq">
            <a:solidFill>
              <a:srgbClr val="FF0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4144419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Group 4"/>
          <p:cNvGrpSpPr>
            <a:grpSpLocks noChangeAspect="1"/>
          </p:cNvGrpSpPr>
          <p:nvPr/>
        </p:nvGrpSpPr>
        <p:grpSpPr bwMode="auto">
          <a:xfrm>
            <a:off x="457200" y="1295400"/>
            <a:ext cx="8253819" cy="4680000"/>
            <a:chOff x="2400" y="2060"/>
            <a:chExt cx="3210" cy="2266"/>
          </a:xfrm>
        </p:grpSpPr>
        <p:graphicFrame>
          <p:nvGraphicFramePr>
            <p:cNvPr id="14340" name="Object 5"/>
            <p:cNvGraphicFramePr>
              <a:graphicFrameLocks noChangeAspect="1"/>
            </p:cNvGraphicFramePr>
            <p:nvPr/>
          </p:nvGraphicFramePr>
          <p:xfrm>
            <a:off x="2400" y="2060"/>
            <a:ext cx="3210" cy="2266"/>
          </p:xfrm>
          <a:graphic>
            <a:graphicData uri="http://schemas.openxmlformats.org/presentationml/2006/ole">
              <mc:AlternateContent xmlns:mc="http://schemas.openxmlformats.org/markup-compatibility/2006">
                <mc:Choice xmlns:v="urn:schemas-microsoft-com:vml" Requires="v">
                  <p:oleObj spid="_x0000_s7198" name="Worksheet" r:id="rId3" imgW="7620452" imgH="5391627" progId="Excel.Sheet.8">
                    <p:embed/>
                  </p:oleObj>
                </mc:Choice>
                <mc:Fallback>
                  <p:oleObj name="Worksheet" r:id="rId3" imgW="7620452" imgH="539162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060"/>
                          <a:ext cx="3210" cy="22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pic>
                  </p:oleObj>
                </mc:Fallback>
              </mc:AlternateContent>
            </a:graphicData>
          </a:graphic>
        </p:graphicFrame>
        <p:sp>
          <p:nvSpPr>
            <p:cNvPr id="14341" name="Text Box 6"/>
            <p:cNvSpPr txBox="1">
              <a:spLocks noChangeArrowheads="1"/>
            </p:cNvSpPr>
            <p:nvPr/>
          </p:nvSpPr>
          <p:spPr bwMode="auto">
            <a:xfrm rot="16200000">
              <a:off x="2341" y="3174"/>
              <a:ext cx="332" cy="96"/>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txBody>
            <a:bodyPr wrap="square" lIns="0" tIns="0" rIns="0" bIns="0" anchor="ctr">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pPr algn="ctr"/>
              <a:r>
                <a:rPr lang="en-GB" altLang="en-US" sz="1600" b="1" dirty="0">
                  <a:solidFill>
                    <a:srgbClr val="000000"/>
                  </a:solidFill>
                  <a:sym typeface="Symbol" pitchFamily="18" charset="2"/>
                </a:rPr>
                <a:t></a:t>
              </a:r>
              <a:r>
                <a:rPr lang="en-GB" altLang="en-US" sz="1600" b="1" dirty="0">
                  <a:solidFill>
                    <a:srgbClr val="000000"/>
                  </a:solidFill>
                </a:rPr>
                <a:t>P</a:t>
              </a:r>
            </a:p>
          </p:txBody>
        </p:sp>
        <p:sp>
          <p:nvSpPr>
            <p:cNvPr id="14342" name="Text Box 7"/>
            <p:cNvSpPr txBox="1">
              <a:spLocks noChangeArrowheads="1"/>
            </p:cNvSpPr>
            <p:nvPr/>
          </p:nvSpPr>
          <p:spPr bwMode="auto">
            <a:xfrm>
              <a:off x="3840" y="4175"/>
              <a:ext cx="528" cy="99"/>
            </a:xfrm>
            <a:prstGeom prst="rect">
              <a:avLst/>
            </a:prstGeom>
            <a:solidFill>
              <a:srgbClr val="FFFFFF"/>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80"/>
                    </a:outerShdw>
                  </a:effectLst>
                </a14:hiddenEffects>
              </a:ext>
            </a:extLst>
          </p:spPr>
          <p:txBody>
            <a:bodyPr lIns="0" tIns="0" rIns="0" bIns="0" anchor="ct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r>
                <a:rPr lang="en-GB" altLang="en-US" sz="1600" dirty="0" smtClean="0">
                  <a:solidFill>
                    <a:srgbClr val="000000"/>
                  </a:solidFill>
                </a:rPr>
                <a:t>Time (mins)</a:t>
              </a:r>
              <a:endParaRPr lang="en-GB" altLang="en-US" sz="1600" dirty="0">
                <a:solidFill>
                  <a:srgbClr val="000000"/>
                </a:solidFill>
              </a:endParaRPr>
            </a:p>
          </p:txBody>
        </p:sp>
      </p:grpSp>
      <p:sp>
        <p:nvSpPr>
          <p:cNvPr id="9" name="Rectangle 8"/>
          <p:cNvSpPr>
            <a:spLocks noGrp="1" noChangeArrowheads="1"/>
          </p:cNvSpPr>
          <p:nvPr>
            <p:ph type="title"/>
          </p:nvPr>
        </p:nvSpPr>
        <p:spPr>
          <a:xfrm>
            <a:off x="228600" y="76200"/>
            <a:ext cx="8686800" cy="1143000"/>
          </a:xfrm>
        </p:spPr>
        <p:txBody>
          <a:bodyPr/>
          <a:lstStyle/>
          <a:p>
            <a:r>
              <a:rPr lang="en-GB" altLang="en-US" dirty="0"/>
              <a:t>Pulsed Jet HEPA </a:t>
            </a:r>
            <a:r>
              <a:rPr lang="en-GB" altLang="en-US" dirty="0" smtClean="0"/>
              <a:t>Filtration Tests</a:t>
            </a:r>
          </a:p>
        </p:txBody>
      </p:sp>
      <p:sp>
        <p:nvSpPr>
          <p:cNvPr id="10" name="Text Box 9"/>
          <p:cNvSpPr txBox="1">
            <a:spLocks noChangeArrowheads="1"/>
          </p:cNvSpPr>
          <p:nvPr/>
        </p:nvSpPr>
        <p:spPr bwMode="auto">
          <a:xfrm>
            <a:off x="1524000" y="3048000"/>
            <a:ext cx="1981200" cy="830997"/>
          </a:xfrm>
          <a:prstGeom prst="rect">
            <a:avLst/>
          </a:prstGeom>
          <a:solidFill>
            <a:schemeClr val="bg1"/>
          </a:solidFill>
          <a:ln w="12700">
            <a:solidFill>
              <a:schemeClr val="tx1"/>
            </a:solidFill>
          </a:ln>
          <a:effectLst/>
          <a:extLst/>
        </p:spPr>
        <p:txBody>
          <a:bodyPr wrap="square">
            <a:spAutoFit/>
          </a:bodyPr>
          <a:lstStyle>
            <a:lvl1pPr>
              <a:defRPr>
                <a:solidFill>
                  <a:schemeClr val="bg2"/>
                </a:solidFill>
                <a:latin typeface="Times New Roman" charset="0"/>
              </a:defRPr>
            </a:lvl1pPr>
            <a:lvl2pPr marL="742950" indent="-285750">
              <a:defRPr>
                <a:solidFill>
                  <a:schemeClr val="bg2"/>
                </a:solidFill>
                <a:latin typeface="Times New Roman" charset="0"/>
              </a:defRPr>
            </a:lvl2pPr>
            <a:lvl3pPr marL="1143000" indent="-228600">
              <a:defRPr>
                <a:solidFill>
                  <a:schemeClr val="bg2"/>
                </a:solidFill>
                <a:latin typeface="Times New Roman" charset="0"/>
              </a:defRPr>
            </a:lvl3pPr>
            <a:lvl4pPr marL="1600200" indent="-228600">
              <a:defRPr>
                <a:solidFill>
                  <a:schemeClr val="bg2"/>
                </a:solidFill>
                <a:latin typeface="Times New Roman" charset="0"/>
              </a:defRPr>
            </a:lvl4pPr>
            <a:lvl5pPr marL="2057400" indent="-228600">
              <a:defRPr>
                <a:solidFill>
                  <a:schemeClr val="bg2"/>
                </a:solidFill>
                <a:latin typeface="Times New Roman" charset="0"/>
              </a:defRPr>
            </a:lvl5pPr>
            <a:lvl6pPr marL="2514600" indent="-228600" eaLnBrk="0" fontAlgn="base" hangingPunct="0">
              <a:spcBef>
                <a:spcPct val="0"/>
              </a:spcBef>
              <a:spcAft>
                <a:spcPct val="0"/>
              </a:spcAft>
              <a:defRPr>
                <a:solidFill>
                  <a:schemeClr val="bg2"/>
                </a:solidFill>
                <a:latin typeface="Times New Roman" charset="0"/>
              </a:defRPr>
            </a:lvl6pPr>
            <a:lvl7pPr marL="2971800" indent="-228600" eaLnBrk="0" fontAlgn="base" hangingPunct="0">
              <a:spcBef>
                <a:spcPct val="0"/>
              </a:spcBef>
              <a:spcAft>
                <a:spcPct val="0"/>
              </a:spcAft>
              <a:defRPr>
                <a:solidFill>
                  <a:schemeClr val="bg2"/>
                </a:solidFill>
                <a:latin typeface="Times New Roman" charset="0"/>
              </a:defRPr>
            </a:lvl7pPr>
            <a:lvl8pPr marL="3429000" indent="-228600" eaLnBrk="0" fontAlgn="base" hangingPunct="0">
              <a:spcBef>
                <a:spcPct val="0"/>
              </a:spcBef>
              <a:spcAft>
                <a:spcPct val="0"/>
              </a:spcAft>
              <a:defRPr>
                <a:solidFill>
                  <a:schemeClr val="bg2"/>
                </a:solidFill>
                <a:latin typeface="Times New Roman" charset="0"/>
              </a:defRPr>
            </a:lvl8pPr>
            <a:lvl9pPr marL="3886200" indent="-228600" eaLnBrk="0" fontAlgn="base" hangingPunct="0">
              <a:spcBef>
                <a:spcPct val="0"/>
              </a:spcBef>
              <a:spcAft>
                <a:spcPct val="0"/>
              </a:spcAft>
              <a:defRPr>
                <a:solidFill>
                  <a:schemeClr val="bg2"/>
                </a:solidFill>
                <a:latin typeface="Times New Roman" charset="0"/>
              </a:defRPr>
            </a:lvl9pPr>
          </a:lstStyle>
          <a:p>
            <a:pPr algn="ctr"/>
            <a:r>
              <a:rPr lang="en-GB" altLang="en-US" sz="1200" dirty="0">
                <a:solidFill>
                  <a:srgbClr val="000082"/>
                </a:solidFill>
                <a:latin typeface="+mn-lt"/>
              </a:rPr>
              <a:t>Start at sta</a:t>
            </a:r>
            <a:r>
              <a:rPr lang="en-GB" altLang="en-US" sz="1200" dirty="0">
                <a:solidFill>
                  <a:srgbClr val="000082"/>
                </a:solidFill>
                <a:latin typeface="+mn-lt"/>
                <a:sym typeface="UniversalMath1 BT" pitchFamily="18" charset="2"/>
              </a:rPr>
              <a:t>ble regime ∆P.</a:t>
            </a:r>
          </a:p>
          <a:p>
            <a:pPr algn="ctr"/>
            <a:r>
              <a:rPr lang="en-GB" altLang="en-US" sz="1200" dirty="0">
                <a:solidFill>
                  <a:srgbClr val="000082"/>
                </a:solidFill>
                <a:latin typeface="+mn-lt"/>
              </a:rPr>
              <a:t>Turn off pulse cycle.</a:t>
            </a:r>
          </a:p>
          <a:p>
            <a:pPr algn="ctr"/>
            <a:r>
              <a:rPr lang="en-GB" altLang="en-US" sz="1200" dirty="0">
                <a:solidFill>
                  <a:srgbClr val="000082"/>
                </a:solidFill>
                <a:latin typeface="+mn-lt"/>
              </a:rPr>
              <a:t>Continue to load </a:t>
            </a:r>
            <a:r>
              <a:rPr lang="en-GB" altLang="en-US" sz="1200" dirty="0" smtClean="0">
                <a:solidFill>
                  <a:srgbClr val="000082"/>
                </a:solidFill>
                <a:latin typeface="+mn-lt"/>
              </a:rPr>
              <a:t>dust.</a:t>
            </a:r>
            <a:endParaRPr lang="en-GB" altLang="en-US" sz="1200" dirty="0">
              <a:solidFill>
                <a:srgbClr val="000082"/>
              </a:solidFill>
              <a:latin typeface="+mn-lt"/>
            </a:endParaRPr>
          </a:p>
          <a:p>
            <a:pPr algn="ctr"/>
            <a:r>
              <a:rPr lang="en-GB" altLang="en-US" sz="1200" dirty="0" smtClean="0">
                <a:solidFill>
                  <a:srgbClr val="000082"/>
                </a:solidFill>
                <a:latin typeface="+mn-lt"/>
                <a:sym typeface="Wingdings"/>
              </a:rPr>
              <a:t> </a:t>
            </a:r>
            <a:r>
              <a:rPr lang="en-GB" altLang="en-US" sz="1200" dirty="0" smtClean="0">
                <a:solidFill>
                  <a:srgbClr val="000082"/>
                </a:solidFill>
                <a:latin typeface="+mn-lt"/>
                <a:sym typeface="UniversalMath1 BT" pitchFamily="18" charset="2"/>
              </a:rPr>
              <a:t>∆</a:t>
            </a:r>
            <a:r>
              <a:rPr lang="en-GB" altLang="en-US" sz="1200" dirty="0">
                <a:solidFill>
                  <a:srgbClr val="000082"/>
                </a:solidFill>
                <a:latin typeface="+mn-lt"/>
                <a:sym typeface="UniversalMath1 BT" pitchFamily="18" charset="2"/>
              </a:rPr>
              <a:t>P </a:t>
            </a:r>
            <a:r>
              <a:rPr lang="en-GB" altLang="en-US" sz="1200" dirty="0" smtClean="0">
                <a:solidFill>
                  <a:srgbClr val="000082"/>
                </a:solidFill>
                <a:latin typeface="+mn-lt"/>
                <a:sym typeface="UniversalMath1 BT" pitchFamily="18" charset="2"/>
              </a:rPr>
              <a:t>increases.</a:t>
            </a:r>
            <a:endParaRPr lang="en-GB" altLang="en-US" sz="1200" dirty="0">
              <a:solidFill>
                <a:srgbClr val="000082"/>
              </a:solidFill>
              <a:latin typeface="+mn-lt"/>
            </a:endParaRPr>
          </a:p>
        </p:txBody>
      </p:sp>
    </p:spTree>
    <p:extLst>
      <p:ext uri="{BB962C8B-B14F-4D97-AF65-F5344CB8AC3E}">
        <p14:creationId xmlns:p14="http://schemas.microsoft.com/office/powerpoint/2010/main" val="330139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bwMode="auto">
          <a:xfrm>
            <a:off x="228600" y="1752600"/>
            <a:ext cx="87630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pPr>
            <a:r>
              <a:rPr lang="en-GB" altLang="en-US" sz="2400" dirty="0" smtClean="0"/>
              <a:t>Efficiency tests proved the HEPA efficiency before and after the Test </a:t>
            </a:r>
            <a:r>
              <a:rPr lang="en-GB" altLang="en-US" sz="2400" dirty="0"/>
              <a:t>Programme - </a:t>
            </a:r>
            <a:r>
              <a:rPr lang="en-GB" altLang="en-US" sz="2400" dirty="0" smtClean="0"/>
              <a:t>DOP </a:t>
            </a:r>
            <a:r>
              <a:rPr lang="en-GB" altLang="en-US" sz="2400" dirty="0"/>
              <a:t>tested efficiency = 99.992% @ 0.3 microns.</a:t>
            </a:r>
            <a:endParaRPr lang="en-GB" altLang="en-US" sz="2400" dirty="0" smtClean="0"/>
          </a:p>
          <a:p>
            <a:pPr>
              <a:lnSpc>
                <a:spcPct val="110000"/>
              </a:lnSpc>
            </a:pPr>
            <a:r>
              <a:rPr lang="en-GB" altLang="en-US" sz="2400" dirty="0"/>
              <a:t>∆P </a:t>
            </a:r>
            <a:r>
              <a:rPr lang="en-GB" altLang="en-US" sz="2400" dirty="0" smtClean="0"/>
              <a:t>data proved </a:t>
            </a:r>
            <a:r>
              <a:rPr lang="en-GB" altLang="en-US" sz="2400" dirty="0"/>
              <a:t>t</a:t>
            </a:r>
            <a:r>
              <a:rPr lang="en-GB" altLang="en-US" sz="2400" dirty="0" smtClean="0"/>
              <a:t>hat stable long term </a:t>
            </a:r>
            <a:r>
              <a:rPr lang="en-GB" altLang="en-US" sz="2400" dirty="0"/>
              <a:t>o</a:t>
            </a:r>
            <a:r>
              <a:rPr lang="en-GB" altLang="en-US" sz="2400" dirty="0" smtClean="0"/>
              <a:t>peration is possible.</a:t>
            </a:r>
          </a:p>
          <a:p>
            <a:pPr>
              <a:lnSpc>
                <a:spcPct val="110000"/>
              </a:lnSpc>
              <a:buFontTx/>
              <a:buChar char="•"/>
            </a:pPr>
            <a:r>
              <a:rPr lang="en-GB" altLang="en-US" sz="2400" dirty="0" smtClean="0"/>
              <a:t>MPPS assessment shows </a:t>
            </a:r>
            <a:r>
              <a:rPr lang="en-GB" altLang="en-US" sz="2400" dirty="0"/>
              <a:t>a</a:t>
            </a:r>
            <a:r>
              <a:rPr lang="en-GB" altLang="en-US" sz="2400" dirty="0" smtClean="0"/>
              <a:t>ctual efficiency at MPPS for the metal filter medium is better than 99.98% @ 0.14 - 0.16 microns.</a:t>
            </a:r>
          </a:p>
          <a:p>
            <a:pPr>
              <a:lnSpc>
                <a:spcPct val="110000"/>
              </a:lnSpc>
              <a:buFontTx/>
              <a:buChar char="•"/>
            </a:pPr>
            <a:r>
              <a:rPr lang="en-GB" altLang="en-US" sz="2400" dirty="0" smtClean="0"/>
              <a:t>Self Cleaning metallic filtration technology for arduous environments is proven and is now an industrial reality.</a:t>
            </a:r>
          </a:p>
        </p:txBody>
      </p:sp>
      <p:sp>
        <p:nvSpPr>
          <p:cNvPr id="4" name="Rectangle 8"/>
          <p:cNvSpPr txBox="1">
            <a:spLocks noChangeArrowheads="1"/>
          </p:cNvSpPr>
          <p:nvPr/>
        </p:nvSpPr>
        <p:spPr bwMode="auto">
          <a:xfrm>
            <a:off x="228600" y="3810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GB" altLang="en-US" kern="0" dirty="0" smtClean="0"/>
              <a:t>Pulsed Jet HEPA Filtration Tests</a:t>
            </a:r>
          </a:p>
          <a:p>
            <a:r>
              <a:rPr lang="en-GB" altLang="en-US" dirty="0" smtClean="0"/>
              <a:t>Summary</a:t>
            </a:r>
            <a:endParaRPr lang="en-GB" altLang="en-US" kern="0" dirty="0" smtClean="0"/>
          </a:p>
        </p:txBody>
      </p:sp>
    </p:spTree>
    <p:extLst>
      <p:ext uri="{BB962C8B-B14F-4D97-AF65-F5344CB8AC3E}">
        <p14:creationId xmlns:p14="http://schemas.microsoft.com/office/powerpoint/2010/main" val="1956415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bwMode="auto">
          <a:xfrm>
            <a:off x="457200" y="4724400"/>
            <a:ext cx="36576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lgn="ctr">
              <a:lnSpc>
                <a:spcPct val="110000"/>
              </a:lnSpc>
              <a:buNone/>
            </a:pPr>
            <a:r>
              <a:rPr lang="en-GB" sz="1800" dirty="0" smtClean="0"/>
              <a:t>Mox glovebox </a:t>
            </a:r>
            <a:r>
              <a:rPr lang="en-GB" sz="1800" dirty="0"/>
              <a:t>filter systems installed in the pellet grinding glovebox and the </a:t>
            </a:r>
            <a:r>
              <a:rPr lang="en-GB" sz="1800" dirty="0" smtClean="0"/>
              <a:t>powder </a:t>
            </a:r>
            <a:r>
              <a:rPr lang="en-GB" sz="1800" dirty="0"/>
              <a:t>milling gloveboxes at </a:t>
            </a:r>
            <a:r>
              <a:rPr lang="en-GB" sz="1800" dirty="0" smtClean="0"/>
              <a:t>Marcoule, France.</a:t>
            </a:r>
            <a:endParaRPr lang="en-GB" sz="1800" dirty="0"/>
          </a:p>
        </p:txBody>
      </p:sp>
      <p:sp>
        <p:nvSpPr>
          <p:cNvPr id="4" name="Rectangle 8"/>
          <p:cNvSpPr txBox="1">
            <a:spLocks noChangeArrowheads="1"/>
          </p:cNvSpPr>
          <p:nvPr/>
        </p:nvSpPr>
        <p:spPr bwMode="auto">
          <a:xfrm>
            <a:off x="228600" y="1524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GB" altLang="en-US" kern="0" dirty="0"/>
              <a:t>Examples </a:t>
            </a:r>
            <a:r>
              <a:rPr lang="en-GB" altLang="en-US" kern="0" dirty="0" smtClean="0"/>
              <a:t>of Pulsed Jet</a:t>
            </a:r>
          </a:p>
          <a:p>
            <a:r>
              <a:rPr lang="en-GB" altLang="en-US" kern="0" dirty="0" smtClean="0"/>
              <a:t>HEPA Filtration Systems</a:t>
            </a:r>
          </a:p>
        </p:txBody>
      </p:sp>
      <p:pic>
        <p:nvPicPr>
          <p:cNvPr id="5" name="Picture 4" descr="C:\Users\Cheryl-Anne\Documents\photos\11099  14.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0818" y="1524000"/>
            <a:ext cx="3823367"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Cheryl-Anne\Documents\photos\N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2603274"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800600" y="4876800"/>
            <a:ext cx="3657600" cy="990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lvl="0" indent="0" algn="ctr">
              <a:lnSpc>
                <a:spcPct val="110000"/>
              </a:lnSpc>
              <a:buNone/>
            </a:pPr>
            <a:r>
              <a:rPr lang="en-GB" sz="1800" dirty="0" err="1"/>
              <a:t>BelogNucleaire</a:t>
            </a:r>
            <a:r>
              <a:rPr lang="en-GB" sz="1800" dirty="0"/>
              <a:t> Mox fuel facility final grinding glovebox </a:t>
            </a:r>
            <a:r>
              <a:rPr lang="en-GB" sz="1800" dirty="0" smtClean="0"/>
              <a:t>units at </a:t>
            </a:r>
            <a:r>
              <a:rPr lang="en-GB" sz="1800" dirty="0"/>
              <a:t>Dessel, </a:t>
            </a:r>
            <a:r>
              <a:rPr lang="en-GB" sz="1800" dirty="0" smtClean="0"/>
              <a:t>Belgium</a:t>
            </a:r>
            <a:r>
              <a:rPr lang="en-GB" sz="1800" kern="0" dirty="0" smtClean="0"/>
              <a:t>.</a:t>
            </a:r>
            <a:endParaRPr lang="en-GB" sz="1800" kern="0" dirty="0"/>
          </a:p>
        </p:txBody>
      </p:sp>
    </p:spTree>
    <p:extLst>
      <p:ext uri="{BB962C8B-B14F-4D97-AF65-F5344CB8AC3E}">
        <p14:creationId xmlns:p14="http://schemas.microsoft.com/office/powerpoint/2010/main" val="2532726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bwMode="auto">
          <a:xfrm>
            <a:off x="990600" y="5029199"/>
            <a:ext cx="6858000" cy="10643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lgn="ctr">
              <a:lnSpc>
                <a:spcPct val="110000"/>
              </a:lnSpc>
              <a:buNone/>
            </a:pPr>
            <a:r>
              <a:rPr lang="en-GB" sz="1800" dirty="0"/>
              <a:t>Franco-</a:t>
            </a:r>
            <a:r>
              <a:rPr lang="en-GB" sz="1800" dirty="0" err="1"/>
              <a:t>Belge</a:t>
            </a:r>
            <a:r>
              <a:rPr lang="en-GB" sz="1800" dirty="0"/>
              <a:t> de Fabrication du </a:t>
            </a:r>
            <a:r>
              <a:rPr lang="en-GB" sz="1800" dirty="0" smtClean="0"/>
              <a:t>Combustible (</a:t>
            </a:r>
            <a:r>
              <a:rPr lang="en-GB" sz="1800" dirty="0" err="1" smtClean="0"/>
              <a:t>FBFC</a:t>
            </a:r>
            <a:r>
              <a:rPr lang="en-GB" sz="1800" dirty="0" smtClean="0"/>
              <a:t>) </a:t>
            </a:r>
            <a:r>
              <a:rPr lang="en-GB" sz="1800" dirty="0"/>
              <a:t>glovebox </a:t>
            </a:r>
            <a:r>
              <a:rPr lang="en-GB" sz="1800" dirty="0" smtClean="0"/>
              <a:t>venting, </a:t>
            </a:r>
            <a:r>
              <a:rPr lang="en-GB" sz="1800" dirty="0"/>
              <a:t>centrally filtered venting systems, Dessel, Belgium</a:t>
            </a:r>
          </a:p>
        </p:txBody>
      </p:sp>
      <p:sp>
        <p:nvSpPr>
          <p:cNvPr id="4" name="Rectangle 8"/>
          <p:cNvSpPr txBox="1">
            <a:spLocks noChangeArrowheads="1"/>
          </p:cNvSpPr>
          <p:nvPr/>
        </p:nvSpPr>
        <p:spPr bwMode="auto">
          <a:xfrm>
            <a:off x="228600" y="1524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GB" altLang="en-US" kern="0" dirty="0"/>
              <a:t>Examples </a:t>
            </a:r>
            <a:r>
              <a:rPr lang="en-GB" altLang="en-US" kern="0" dirty="0" smtClean="0"/>
              <a:t>of Pulsed Jet</a:t>
            </a:r>
          </a:p>
          <a:p>
            <a:r>
              <a:rPr lang="en-GB" altLang="en-US" kern="0" dirty="0" smtClean="0"/>
              <a:t>HEPA Filtration Systems</a:t>
            </a:r>
          </a:p>
        </p:txBody>
      </p:sp>
      <p:pic>
        <p:nvPicPr>
          <p:cNvPr id="8" name="Picture 7" descr="E:\IMG_5574 cop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452677"/>
            <a:ext cx="2556262" cy="3240000"/>
          </a:xfrm>
          <a:prstGeom prst="rect">
            <a:avLst/>
          </a:prstGeom>
          <a:noFill/>
          <a:ln>
            <a:noFill/>
          </a:ln>
          <a:extLst/>
        </p:spPr>
      </p:pic>
      <p:pic>
        <p:nvPicPr>
          <p:cNvPr id="9" name="Picture 8" descr="C:\Users\Cheryl-Anne\Documents\photos\IMG_5593_FBFC Unit_Ame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63208" y="1481985"/>
            <a:ext cx="2381627" cy="3240000"/>
          </a:xfrm>
          <a:prstGeom prst="rect">
            <a:avLst/>
          </a:prstGeom>
          <a:noFill/>
          <a:ln>
            <a:noFill/>
          </a:ln>
          <a:extLst/>
        </p:spPr>
      </p:pic>
    </p:spTree>
    <p:extLst>
      <p:ext uri="{BB962C8B-B14F-4D97-AF65-F5344CB8AC3E}">
        <p14:creationId xmlns:p14="http://schemas.microsoft.com/office/powerpoint/2010/main" val="238777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p:cNvSpPr>
            <a:spLocks noGrp="1" noChangeArrowheads="1"/>
          </p:cNvSpPr>
          <p:nvPr>
            <p:ph type="title"/>
          </p:nvPr>
        </p:nvSpPr>
        <p:spPr>
          <a:xfrm>
            <a:off x="457200" y="76200"/>
            <a:ext cx="8229600" cy="1143000"/>
          </a:xfrm>
        </p:spPr>
        <p:txBody>
          <a:bodyPr/>
          <a:lstStyle/>
          <a:p>
            <a:r>
              <a:rPr lang="en-GB" altLang="en-US" dirty="0" smtClean="0"/>
              <a:t>HEPA Filtration</a:t>
            </a:r>
          </a:p>
        </p:txBody>
      </p:sp>
      <p:sp>
        <p:nvSpPr>
          <p:cNvPr id="4099" name="Rectangle 9"/>
          <p:cNvSpPr>
            <a:spLocks noGrp="1" noChangeArrowheads="1"/>
          </p:cNvSpPr>
          <p:nvPr>
            <p:ph type="body" idx="1"/>
          </p:nvPr>
        </p:nvSpPr>
        <p:spPr bwMode="auto">
          <a:xfrm>
            <a:off x="152400" y="1143000"/>
            <a:ext cx="8763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buFontTx/>
              <a:buChar char="•"/>
            </a:pPr>
            <a:r>
              <a:rPr lang="en-GB" altLang="en-US" sz="2800" dirty="0" smtClean="0"/>
              <a:t>HEPA Filtration has been established for many decades as a reliable means of controlling environmental release to a known standard.</a:t>
            </a:r>
          </a:p>
          <a:p>
            <a:pPr>
              <a:lnSpc>
                <a:spcPct val="120000"/>
              </a:lnSpc>
              <a:buFontTx/>
              <a:buChar char="•"/>
            </a:pPr>
            <a:r>
              <a:rPr lang="en-GB" altLang="en-US" sz="2800" dirty="0" smtClean="0"/>
              <a:t>May be limited in applications by chemistry, temperature, moisture, solids load and radioactivity.</a:t>
            </a:r>
          </a:p>
          <a:p>
            <a:pPr>
              <a:lnSpc>
                <a:spcPct val="120000"/>
              </a:lnSpc>
              <a:buFontTx/>
              <a:buChar char="•"/>
            </a:pPr>
            <a:r>
              <a:rPr lang="en-GB" altLang="en-US" sz="2800" dirty="0" smtClean="0"/>
              <a:t>Results in expensive to dispose of secondary or tertiary waste streams (filter element + dust).</a:t>
            </a:r>
          </a:p>
          <a:p>
            <a:pPr>
              <a:lnSpc>
                <a:spcPct val="120000"/>
              </a:lnSpc>
              <a:buFontTx/>
              <a:buChar char="•"/>
            </a:pPr>
            <a:r>
              <a:rPr lang="en-GB" altLang="en-US" sz="2800" dirty="0" smtClean="0"/>
              <a:t>A small amount of dust can result in a large volume for processing and disposal.</a:t>
            </a:r>
          </a:p>
        </p:txBody>
      </p:sp>
    </p:spTree>
    <p:extLst>
      <p:ext uri="{BB962C8B-B14F-4D97-AF65-F5344CB8AC3E}">
        <p14:creationId xmlns:p14="http://schemas.microsoft.com/office/powerpoint/2010/main" val="252328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bwMode="auto">
          <a:xfrm>
            <a:off x="457200" y="4724400"/>
            <a:ext cx="365760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lgn="ctr">
              <a:lnSpc>
                <a:spcPct val="110000"/>
              </a:lnSpc>
              <a:buNone/>
            </a:pPr>
            <a:r>
              <a:rPr lang="en-GB" sz="1800" dirty="0"/>
              <a:t>Demonstration </a:t>
            </a:r>
            <a:r>
              <a:rPr lang="en-GB" sz="1800" dirty="0" smtClean="0"/>
              <a:t>bulk vitrification </a:t>
            </a:r>
            <a:r>
              <a:rPr lang="en-GB" sz="1800" dirty="0" err="1"/>
              <a:t>melter</a:t>
            </a:r>
            <a:r>
              <a:rPr lang="en-GB" sz="1800" dirty="0"/>
              <a:t> </a:t>
            </a:r>
            <a:r>
              <a:rPr lang="en-GB" sz="1800" dirty="0" smtClean="0"/>
              <a:t>off-gas </a:t>
            </a:r>
            <a:r>
              <a:rPr lang="en-GB" sz="1800" dirty="0"/>
              <a:t>filters, </a:t>
            </a:r>
            <a:r>
              <a:rPr lang="en-GB" sz="1800" dirty="0" smtClean="0"/>
              <a:t>Richland, WA, USA </a:t>
            </a:r>
            <a:endParaRPr lang="en-GB" sz="1800" dirty="0"/>
          </a:p>
        </p:txBody>
      </p:sp>
      <p:sp>
        <p:nvSpPr>
          <p:cNvPr id="4" name="Rectangle 8"/>
          <p:cNvSpPr txBox="1">
            <a:spLocks noChangeArrowheads="1"/>
          </p:cNvSpPr>
          <p:nvPr/>
        </p:nvSpPr>
        <p:spPr bwMode="auto">
          <a:xfrm>
            <a:off x="228600" y="15240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GB" altLang="en-US" kern="0" dirty="0"/>
              <a:t>Examples </a:t>
            </a:r>
            <a:r>
              <a:rPr lang="en-GB" altLang="en-US" kern="0" dirty="0" smtClean="0"/>
              <a:t>of Pulsed Jet</a:t>
            </a:r>
          </a:p>
          <a:p>
            <a:r>
              <a:rPr lang="en-GB" altLang="en-US" kern="0" dirty="0" smtClean="0"/>
              <a:t>HEPA Filtration Systems</a:t>
            </a:r>
          </a:p>
        </p:txBody>
      </p:sp>
      <p:sp>
        <p:nvSpPr>
          <p:cNvPr id="7" name="Rectangle 3"/>
          <p:cNvSpPr txBox="1">
            <a:spLocks noChangeArrowheads="1"/>
          </p:cNvSpPr>
          <p:nvPr/>
        </p:nvSpPr>
        <p:spPr bwMode="auto">
          <a:xfrm>
            <a:off x="4598377" y="4876800"/>
            <a:ext cx="4164101" cy="990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lnSpc>
                <a:spcPct val="110000"/>
              </a:lnSpc>
              <a:buNone/>
            </a:pPr>
            <a:r>
              <a:rPr lang="en-GB" sz="1800" dirty="0" smtClean="0"/>
              <a:t>Mox </a:t>
            </a:r>
            <a:r>
              <a:rPr lang="en-GB" sz="1800" dirty="0"/>
              <a:t>Plant sintering furnace </a:t>
            </a:r>
            <a:r>
              <a:rPr lang="en-GB" sz="1800" dirty="0" smtClean="0"/>
              <a:t>off-gas </a:t>
            </a:r>
            <a:r>
              <a:rPr lang="en-GB" sz="1800" dirty="0"/>
              <a:t>filter system BNFL, </a:t>
            </a:r>
            <a:r>
              <a:rPr lang="en-GB" sz="1800" dirty="0" smtClean="0"/>
              <a:t>Sellafield, UK</a:t>
            </a:r>
            <a:endParaRPr lang="en-GB" sz="1800" dirty="0"/>
          </a:p>
        </p:txBody>
      </p:sp>
      <p:graphicFrame>
        <p:nvGraphicFramePr>
          <p:cNvPr id="2" name="Object 1"/>
          <p:cNvGraphicFramePr>
            <a:graphicFrameLocks noChangeAspect="1"/>
          </p:cNvGraphicFramePr>
          <p:nvPr>
            <p:extLst>
              <p:ext uri="{D42A27DB-BD31-4B8C-83A1-F6EECF244321}">
                <p14:modId xmlns:p14="http://schemas.microsoft.com/office/powerpoint/2010/main" val="79057016"/>
              </p:ext>
            </p:extLst>
          </p:nvPr>
        </p:nvGraphicFramePr>
        <p:xfrm>
          <a:off x="838201" y="1447800"/>
          <a:ext cx="2555501" cy="3240000"/>
        </p:xfrm>
        <a:graphic>
          <a:graphicData uri="http://schemas.openxmlformats.org/presentationml/2006/ole">
            <mc:AlternateContent xmlns:mc="http://schemas.openxmlformats.org/markup-compatibility/2006">
              <mc:Choice xmlns:v="urn:schemas-microsoft-com:vml" Requires="v">
                <p:oleObj spid="_x0000_s13321" r:id="rId3" imgW="3200000" imgH="4057143" progId="">
                  <p:embed/>
                </p:oleObj>
              </mc:Choice>
              <mc:Fallback>
                <p:oleObj r:id="rId3" imgW="3200000" imgH="4057143"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1447800"/>
                        <a:ext cx="2555501" cy="32400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009999"/>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oleObj>
              </mc:Fallback>
            </mc:AlternateContent>
          </a:graphicData>
        </a:graphic>
      </p:graphicFrame>
      <p:pic>
        <p:nvPicPr>
          <p:cNvPr id="8" name="Picture 7" descr="nuclear co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377" y="1523999"/>
            <a:ext cx="4164101" cy="3240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701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type="title"/>
          </p:nvPr>
        </p:nvSpPr>
        <p:spPr>
          <a:xfrm>
            <a:off x="457200" y="76200"/>
            <a:ext cx="8229600" cy="1447800"/>
          </a:xfrm>
        </p:spPr>
        <p:txBody>
          <a:bodyPr/>
          <a:lstStyle/>
          <a:p>
            <a:r>
              <a:rPr lang="en-GB" altLang="en-US" dirty="0" smtClean="0"/>
              <a:t>Self Cleaning HEPA Filtration Conclusions</a:t>
            </a:r>
          </a:p>
        </p:txBody>
      </p:sp>
      <p:sp>
        <p:nvSpPr>
          <p:cNvPr id="15363" name="Rectangle 9"/>
          <p:cNvSpPr>
            <a:spLocks noGrp="1" noChangeArrowheads="1"/>
          </p:cNvSpPr>
          <p:nvPr>
            <p:ph type="body" idx="1"/>
          </p:nvPr>
        </p:nvSpPr>
        <p:spPr bwMode="auto">
          <a:xfrm>
            <a:off x="152400" y="1447800"/>
            <a:ext cx="89154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buFontTx/>
              <a:buChar char="•"/>
            </a:pPr>
            <a:r>
              <a:rPr lang="en-GB" altLang="en-US" sz="2400" dirty="0" smtClean="0"/>
              <a:t>The pulsed jet self cleaning metal media HEPA filtration technology has been developed to provide reliable HEPA grade separation in arduous conditions and is particularly relevant in production processes, decommissioning projects and waste management projects where:</a:t>
            </a:r>
          </a:p>
          <a:p>
            <a:pPr lvl="1">
              <a:lnSpc>
                <a:spcPct val="120000"/>
              </a:lnSpc>
              <a:buFontTx/>
              <a:buChar char="•"/>
            </a:pPr>
            <a:r>
              <a:rPr lang="en-GB" altLang="en-US" sz="2000" dirty="0" smtClean="0"/>
              <a:t>There  are high </a:t>
            </a:r>
            <a:r>
              <a:rPr lang="en-GB" altLang="en-US" sz="2000" dirty="0"/>
              <a:t>dust </a:t>
            </a:r>
            <a:r>
              <a:rPr lang="en-GB" altLang="en-US" sz="2000" dirty="0" smtClean="0"/>
              <a:t>burdens and the </a:t>
            </a:r>
            <a:r>
              <a:rPr lang="en-GB" altLang="en-US" sz="2000" dirty="0"/>
              <a:t>overall life cycle costs can be reduced by reduction of secondary waste </a:t>
            </a:r>
            <a:r>
              <a:rPr lang="en-GB" altLang="en-US" sz="2000" dirty="0" smtClean="0"/>
              <a:t>streams.</a:t>
            </a:r>
          </a:p>
          <a:p>
            <a:pPr lvl="1">
              <a:lnSpc>
                <a:spcPct val="120000"/>
              </a:lnSpc>
              <a:buFontTx/>
              <a:buChar char="•"/>
            </a:pPr>
            <a:r>
              <a:rPr lang="en-GB" altLang="en-US" sz="2000" dirty="0" smtClean="0"/>
              <a:t>The dusts have high radiation source terms and remote/shielded removal of the dusts reduces the dose burden to operators.</a:t>
            </a:r>
          </a:p>
          <a:p>
            <a:pPr lvl="1">
              <a:lnSpc>
                <a:spcPct val="120000"/>
              </a:lnSpc>
              <a:buFontTx/>
              <a:buChar char="•"/>
            </a:pPr>
            <a:r>
              <a:rPr lang="en-GB" altLang="en-US" sz="2000" dirty="0" smtClean="0"/>
              <a:t>The extracted dusts have a re-use value.</a:t>
            </a:r>
          </a:p>
          <a:p>
            <a:pPr lvl="1">
              <a:lnSpc>
                <a:spcPct val="120000"/>
              </a:lnSpc>
              <a:buFontTx/>
              <a:buChar char="•"/>
            </a:pPr>
            <a:r>
              <a:rPr lang="en-GB" altLang="en-US" sz="2000" dirty="0" smtClean="0"/>
              <a:t>The working atmosphere is high temperature or corrosive.</a:t>
            </a:r>
          </a:p>
        </p:txBody>
      </p:sp>
    </p:spTree>
    <p:extLst>
      <p:ext uri="{BB962C8B-B14F-4D97-AF65-F5344CB8AC3E}">
        <p14:creationId xmlns:p14="http://schemas.microsoft.com/office/powerpoint/2010/main" val="321473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Grp="1" noChangeArrowheads="1"/>
          </p:cNvSpPr>
          <p:nvPr>
            <p:ph type="title"/>
          </p:nvPr>
        </p:nvSpPr>
        <p:spPr>
          <a:xfrm>
            <a:off x="457200" y="76200"/>
            <a:ext cx="8229600" cy="2286000"/>
          </a:xfrm>
        </p:spPr>
        <p:txBody>
          <a:bodyPr/>
          <a:lstStyle/>
          <a:p>
            <a:r>
              <a:rPr lang="en-GB" altLang="en-US" dirty="0" smtClean="0"/>
              <a:t>Self-Cleaning </a:t>
            </a:r>
            <a:r>
              <a:rPr lang="en-GB" altLang="en-US" dirty="0"/>
              <a:t>Metal Media HEPA Filter Technology</a:t>
            </a:r>
            <a:br>
              <a:rPr lang="en-GB" altLang="en-US" dirty="0"/>
            </a:br>
            <a:r>
              <a:rPr lang="en-GB" altLang="en-US" dirty="0"/>
              <a:t>for use in Arduous </a:t>
            </a:r>
            <a:r>
              <a:rPr lang="en-GB" altLang="en-US" dirty="0" smtClean="0"/>
              <a:t>Conditions</a:t>
            </a:r>
          </a:p>
        </p:txBody>
      </p:sp>
      <p:sp>
        <p:nvSpPr>
          <p:cNvPr id="6147" name="Rectangle 9"/>
          <p:cNvSpPr>
            <a:spLocks noGrp="1" noChangeArrowheads="1"/>
          </p:cNvSpPr>
          <p:nvPr>
            <p:ph type="body" idx="1"/>
          </p:nvPr>
        </p:nvSpPr>
        <p:spPr bwMode="auto">
          <a:xfrm>
            <a:off x="304800" y="3505200"/>
            <a:ext cx="8534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lnSpc>
                <a:spcPct val="120000"/>
              </a:lnSpc>
              <a:buNone/>
            </a:pPr>
            <a:r>
              <a:rPr lang="en-GB" altLang="en-US" sz="3600" i="1" dirty="0" smtClean="0">
                <a:solidFill>
                  <a:srgbClr val="000082"/>
                </a:solidFill>
              </a:rPr>
              <a:t>Thank you!</a:t>
            </a:r>
          </a:p>
        </p:txBody>
      </p:sp>
    </p:spTree>
    <p:extLst>
      <p:ext uri="{BB962C8B-B14F-4D97-AF65-F5344CB8AC3E}">
        <p14:creationId xmlns:p14="http://schemas.microsoft.com/office/powerpoint/2010/main" val="2256180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Grp="1" noChangeArrowheads="1"/>
          </p:cNvSpPr>
          <p:nvPr>
            <p:ph type="title"/>
          </p:nvPr>
        </p:nvSpPr>
        <p:spPr>
          <a:xfrm>
            <a:off x="76200" y="76200"/>
            <a:ext cx="8991600" cy="914400"/>
          </a:xfrm>
        </p:spPr>
        <p:txBody>
          <a:bodyPr/>
          <a:lstStyle/>
          <a:p>
            <a:r>
              <a:rPr lang="en-GB" altLang="en-US" sz="4000" dirty="0" smtClean="0"/>
              <a:t>HEPA Filtration Arduous Environments</a:t>
            </a:r>
          </a:p>
        </p:txBody>
      </p:sp>
      <p:sp>
        <p:nvSpPr>
          <p:cNvPr id="5123" name="Rectangle 9"/>
          <p:cNvSpPr>
            <a:spLocks noGrp="1" noChangeArrowheads="1"/>
          </p:cNvSpPr>
          <p:nvPr>
            <p:ph type="body" idx="1"/>
          </p:nvPr>
        </p:nvSpPr>
        <p:spPr bwMode="auto">
          <a:xfrm>
            <a:off x="381000" y="914400"/>
            <a:ext cx="84582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buFontTx/>
              <a:buChar char="•"/>
            </a:pPr>
            <a:r>
              <a:rPr lang="en-GB" altLang="en-US" sz="2400" dirty="0" smtClean="0"/>
              <a:t>Arduous environments for HEPA filtration include:</a:t>
            </a:r>
          </a:p>
          <a:p>
            <a:pPr lvl="1">
              <a:lnSpc>
                <a:spcPct val="120000"/>
              </a:lnSpc>
              <a:buFontTx/>
              <a:buChar char="•"/>
            </a:pPr>
            <a:r>
              <a:rPr lang="en-GB" altLang="en-US" sz="2400" dirty="0" smtClean="0"/>
              <a:t>High temperature (up to 400 Celsius in oxidising flows)</a:t>
            </a:r>
          </a:p>
          <a:p>
            <a:pPr lvl="1">
              <a:lnSpc>
                <a:spcPct val="120000"/>
              </a:lnSpc>
              <a:buFontTx/>
              <a:buChar char="•"/>
            </a:pPr>
            <a:r>
              <a:rPr lang="en-GB" altLang="en-US" sz="2400" dirty="0" smtClean="0"/>
              <a:t>High solids loads</a:t>
            </a:r>
          </a:p>
          <a:p>
            <a:pPr lvl="1">
              <a:lnSpc>
                <a:spcPct val="120000"/>
              </a:lnSpc>
              <a:buFontTx/>
              <a:buChar char="•"/>
            </a:pPr>
            <a:r>
              <a:rPr lang="en-GB" altLang="en-US" sz="2400" dirty="0" smtClean="0"/>
              <a:t>High radioactivity situations</a:t>
            </a:r>
          </a:p>
          <a:p>
            <a:pPr lvl="1">
              <a:lnSpc>
                <a:spcPct val="120000"/>
              </a:lnSpc>
              <a:buFontTx/>
              <a:buChar char="•"/>
            </a:pPr>
            <a:r>
              <a:rPr lang="en-GB" altLang="en-US" sz="2400" dirty="0" smtClean="0"/>
              <a:t>Aggressive chemical streams </a:t>
            </a:r>
          </a:p>
          <a:p>
            <a:pPr>
              <a:lnSpc>
                <a:spcPct val="120000"/>
              </a:lnSpc>
            </a:pPr>
            <a:r>
              <a:rPr lang="en-GB" altLang="en-US" sz="2400" dirty="0" smtClean="0"/>
              <a:t>Self-cleaning 316L stainless </a:t>
            </a:r>
            <a:r>
              <a:rPr lang="en-GB" altLang="en-US" sz="2400" dirty="0"/>
              <a:t>steel media HEPA </a:t>
            </a:r>
            <a:r>
              <a:rPr lang="en-GB" altLang="en-US" sz="2400" dirty="0" smtClean="0"/>
              <a:t>filters </a:t>
            </a:r>
            <a:r>
              <a:rPr lang="en-GB" altLang="en-US" sz="2400" dirty="0"/>
              <a:t>can </a:t>
            </a:r>
            <a:r>
              <a:rPr lang="en-GB" altLang="en-US" sz="2400" dirty="0" smtClean="0"/>
              <a:t>operate reliably under all these conditions.</a:t>
            </a:r>
          </a:p>
          <a:p>
            <a:pPr>
              <a:lnSpc>
                <a:spcPct val="120000"/>
              </a:lnSpc>
              <a:buFontTx/>
              <a:buChar char="•"/>
            </a:pPr>
            <a:r>
              <a:rPr lang="en-GB" altLang="en-US" sz="2400" dirty="0" smtClean="0"/>
              <a:t>Removes the need to repeatedly dispose of the HEPA cartridge as a secondary or tertiary waste stream.</a:t>
            </a:r>
          </a:p>
          <a:p>
            <a:pPr>
              <a:lnSpc>
                <a:spcPct val="120000"/>
              </a:lnSpc>
              <a:buFontTx/>
              <a:buChar char="•"/>
            </a:pPr>
            <a:r>
              <a:rPr lang="en-GB" altLang="en-US" sz="2400" dirty="0" smtClean="0"/>
              <a:t>Returns to the user the small amount of dust which would otherwise result in a large volume for disposal.</a:t>
            </a:r>
          </a:p>
        </p:txBody>
      </p:sp>
    </p:spTree>
    <p:extLst>
      <p:ext uri="{BB962C8B-B14F-4D97-AF65-F5344CB8AC3E}">
        <p14:creationId xmlns:p14="http://schemas.microsoft.com/office/powerpoint/2010/main" val="399499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Grp="1" noChangeArrowheads="1"/>
          </p:cNvSpPr>
          <p:nvPr>
            <p:ph type="title"/>
          </p:nvPr>
        </p:nvSpPr>
        <p:spPr/>
        <p:txBody>
          <a:bodyPr/>
          <a:lstStyle/>
          <a:p>
            <a:r>
              <a:rPr lang="en-GB" altLang="en-US" dirty="0" smtClean="0"/>
              <a:t>Self Cleaning HEPA Filtration</a:t>
            </a:r>
          </a:p>
        </p:txBody>
      </p:sp>
      <p:sp>
        <p:nvSpPr>
          <p:cNvPr id="6147" name="Rectangle 9"/>
          <p:cNvSpPr>
            <a:spLocks noGrp="1" noChangeArrowheads="1"/>
          </p:cNvSpPr>
          <p:nvPr>
            <p:ph type="body" idx="1"/>
          </p:nvPr>
        </p:nvSpPr>
        <p:spPr bwMode="auto">
          <a:xfrm>
            <a:off x="304800" y="990600"/>
            <a:ext cx="8534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buFontTx/>
              <a:buChar char="•"/>
            </a:pPr>
            <a:r>
              <a:rPr lang="en-GB" altLang="en-US" sz="2800" dirty="0" smtClean="0"/>
              <a:t>Pulsed Jet Filter cleaning will return the collected solids to the user for removal and disposal, or for re-use.</a:t>
            </a:r>
          </a:p>
          <a:p>
            <a:pPr>
              <a:lnSpc>
                <a:spcPct val="120000"/>
              </a:lnSpc>
              <a:buFontTx/>
              <a:buChar char="•"/>
            </a:pPr>
            <a:r>
              <a:rPr lang="en-GB" altLang="en-US" sz="2800" dirty="0" smtClean="0"/>
              <a:t>Safe and reliable cleaning mechanism.</a:t>
            </a:r>
          </a:p>
          <a:p>
            <a:pPr>
              <a:lnSpc>
                <a:spcPct val="120000"/>
              </a:lnSpc>
              <a:buFontTx/>
              <a:buChar char="•"/>
            </a:pPr>
            <a:r>
              <a:rPr lang="en-GB" altLang="en-US" sz="2800" dirty="0" smtClean="0"/>
              <a:t>Industrially proven.</a:t>
            </a:r>
          </a:p>
          <a:p>
            <a:pPr>
              <a:lnSpc>
                <a:spcPct val="120000"/>
              </a:lnSpc>
              <a:buFontTx/>
              <a:buChar char="•"/>
            </a:pPr>
            <a:r>
              <a:rPr lang="en-GB" altLang="en-US" sz="2800" dirty="0" smtClean="0"/>
              <a:t>Systems can be adapted to provide:</a:t>
            </a:r>
          </a:p>
          <a:p>
            <a:pPr lvl="1">
              <a:lnSpc>
                <a:spcPct val="120000"/>
              </a:lnSpc>
              <a:buFontTx/>
              <a:buChar char="•"/>
            </a:pPr>
            <a:r>
              <a:rPr lang="en-GB" altLang="en-US" sz="2400" dirty="0" smtClean="0"/>
              <a:t>Remote maintenance and remote removal of the collected dusts.</a:t>
            </a:r>
          </a:p>
          <a:p>
            <a:pPr lvl="1">
              <a:lnSpc>
                <a:spcPct val="120000"/>
              </a:lnSpc>
              <a:buFontTx/>
              <a:buChar char="•"/>
            </a:pPr>
            <a:r>
              <a:rPr lang="en-GB" altLang="en-US" sz="2400" dirty="0" smtClean="0"/>
              <a:t>Internal ‘Clean-in-Place’ washing systems to remove residual contaminants.</a:t>
            </a:r>
          </a:p>
          <a:p>
            <a:pPr>
              <a:lnSpc>
                <a:spcPct val="120000"/>
              </a:lnSpc>
              <a:buFontTx/>
              <a:buChar char="•"/>
            </a:pPr>
            <a:endParaRPr lang="en-GB" altLang="en-US" sz="2800" dirty="0" smtClean="0"/>
          </a:p>
        </p:txBody>
      </p:sp>
    </p:spTree>
    <p:extLst>
      <p:ext uri="{BB962C8B-B14F-4D97-AF65-F5344CB8AC3E}">
        <p14:creationId xmlns:p14="http://schemas.microsoft.com/office/powerpoint/2010/main" val="2974091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p:cNvSpPr>
            <a:spLocks noGrp="1" noChangeArrowheads="1"/>
          </p:cNvSpPr>
          <p:nvPr>
            <p:ph type="title"/>
          </p:nvPr>
        </p:nvSpPr>
        <p:spPr/>
        <p:txBody>
          <a:bodyPr/>
          <a:lstStyle/>
          <a:p>
            <a:r>
              <a:rPr lang="en-GB" altLang="en-US" smtClean="0"/>
              <a:t>Self Cleaning HEPA Filtration</a:t>
            </a:r>
          </a:p>
        </p:txBody>
      </p:sp>
      <p:sp>
        <p:nvSpPr>
          <p:cNvPr id="7171" name="Rectangle 9"/>
          <p:cNvSpPr>
            <a:spLocks noGrp="1" noChangeArrowheads="1"/>
          </p:cNvSpPr>
          <p:nvPr>
            <p:ph type="body" idx="1"/>
          </p:nvPr>
        </p:nvSpPr>
        <p:spPr bwMode="auto">
          <a:xfrm>
            <a:off x="152400" y="1066800"/>
            <a:ext cx="88392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pPr>
            <a:r>
              <a:rPr lang="en-GB" altLang="en-US" sz="2800" dirty="0" smtClean="0"/>
              <a:t>The metal filter media is limited to 400 Celsius in oxidising atmospheres or up to 500 Celsius in reducing atmospheres.</a:t>
            </a:r>
          </a:p>
          <a:p>
            <a:pPr>
              <a:lnSpc>
                <a:spcPct val="120000"/>
              </a:lnSpc>
              <a:buFontTx/>
              <a:buChar char="•"/>
            </a:pPr>
            <a:r>
              <a:rPr lang="en-GB" altLang="en-US" sz="2800" dirty="0" smtClean="0"/>
              <a:t>Higher ∆P compared to conventional HEPA - possibly as high as 10” </a:t>
            </a:r>
            <a:r>
              <a:rPr lang="en-GB" altLang="en-US" sz="2800" dirty="0" err="1" smtClean="0"/>
              <a:t>wg</a:t>
            </a:r>
            <a:r>
              <a:rPr lang="en-GB" altLang="en-US" sz="2800" dirty="0" smtClean="0"/>
              <a:t> depending on solids load and pulse jet cleaning cycle time.</a:t>
            </a:r>
          </a:p>
          <a:p>
            <a:pPr>
              <a:lnSpc>
                <a:spcPct val="120000"/>
              </a:lnSpc>
            </a:pPr>
            <a:r>
              <a:rPr lang="en-GB" altLang="en-US" sz="2800" dirty="0" smtClean="0"/>
              <a:t>Equipment size and capital cost can be more than </a:t>
            </a:r>
            <a:r>
              <a:rPr lang="en-GB" altLang="en-US" sz="2800" dirty="0"/>
              <a:t>conventional HEPA.</a:t>
            </a:r>
            <a:endParaRPr lang="en-GB" altLang="en-US" sz="2800" dirty="0" smtClean="0"/>
          </a:p>
          <a:p>
            <a:pPr>
              <a:lnSpc>
                <a:spcPct val="120000"/>
              </a:lnSpc>
              <a:buFontTx/>
              <a:buChar char="•"/>
            </a:pPr>
            <a:r>
              <a:rPr lang="en-GB" altLang="en-US" sz="2800" dirty="0" smtClean="0"/>
              <a:t>Limited to atmospheres which are 316L compatible.</a:t>
            </a:r>
          </a:p>
        </p:txBody>
      </p:sp>
    </p:spTree>
    <p:extLst>
      <p:ext uri="{BB962C8B-B14F-4D97-AF65-F5344CB8AC3E}">
        <p14:creationId xmlns:p14="http://schemas.microsoft.com/office/powerpoint/2010/main" val="569060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57200" y="76200"/>
            <a:ext cx="8229600" cy="914400"/>
          </a:xfrm>
        </p:spPr>
        <p:txBody>
          <a:bodyPr/>
          <a:lstStyle/>
          <a:p>
            <a:r>
              <a:rPr lang="en-GB" altLang="en-US" dirty="0" smtClean="0"/>
              <a:t>Pulsed Jet HEPA Filtration</a:t>
            </a:r>
          </a:p>
        </p:txBody>
      </p:sp>
      <p:sp>
        <p:nvSpPr>
          <p:cNvPr id="8195" name="Rectangle 1027"/>
          <p:cNvSpPr>
            <a:spLocks noGrp="1" noChangeArrowheads="1"/>
          </p:cNvSpPr>
          <p:nvPr>
            <p:ph type="body" idx="1"/>
          </p:nvPr>
        </p:nvSpPr>
        <p:spPr bwMode="auto">
          <a:xfrm>
            <a:off x="381000" y="914400"/>
            <a:ext cx="83820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20000"/>
              </a:lnSpc>
              <a:buFontTx/>
              <a:buChar char="•"/>
            </a:pPr>
            <a:r>
              <a:rPr lang="en-GB" altLang="en-US" sz="2800" dirty="0" smtClean="0"/>
              <a:t>Will maintain &gt;99.97% @ 0.3 micron release levels in the long term.</a:t>
            </a:r>
          </a:p>
          <a:p>
            <a:pPr>
              <a:lnSpc>
                <a:spcPct val="120000"/>
              </a:lnSpc>
              <a:buFontTx/>
              <a:buChar char="•"/>
            </a:pPr>
            <a:r>
              <a:rPr lang="en-GB" altLang="en-US" sz="2800" dirty="0" smtClean="0"/>
              <a:t>Increases the range of applications within reach of direct HEPA filtration.</a:t>
            </a:r>
          </a:p>
          <a:p>
            <a:pPr>
              <a:lnSpc>
                <a:spcPct val="120000"/>
              </a:lnSpc>
            </a:pPr>
            <a:r>
              <a:rPr lang="en-GB" altLang="en-US" sz="2800" dirty="0" smtClean="0"/>
              <a:t>Can simplify process design, eg may be possible to remove </a:t>
            </a:r>
            <a:r>
              <a:rPr lang="en-GB" altLang="en-US" sz="2800" dirty="0"/>
              <a:t>the need for spark arrestors, pre-filters, scrubbers </a:t>
            </a:r>
            <a:r>
              <a:rPr lang="en-GB" altLang="en-US" sz="2800" dirty="0" smtClean="0"/>
              <a:t>etc.</a:t>
            </a:r>
          </a:p>
          <a:p>
            <a:pPr>
              <a:lnSpc>
                <a:spcPct val="120000"/>
              </a:lnSpc>
              <a:buFontTx/>
              <a:buChar char="•"/>
            </a:pPr>
            <a:r>
              <a:rPr lang="en-GB" altLang="en-US" sz="2800" dirty="0" smtClean="0"/>
              <a:t>The dust return mechanism can be designed to meet the specific needs of the user for disposal, or re-use, in a controlled fashion.</a:t>
            </a:r>
          </a:p>
        </p:txBody>
      </p:sp>
    </p:spTree>
    <p:extLst>
      <p:ext uri="{BB962C8B-B14F-4D97-AF65-F5344CB8AC3E}">
        <p14:creationId xmlns:p14="http://schemas.microsoft.com/office/powerpoint/2010/main" val="307583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9224"/>
          <p:cNvGraphicFramePr>
            <a:graphicFrameLocks noChangeAspect="1"/>
          </p:cNvGraphicFramePr>
          <p:nvPr>
            <p:extLst>
              <p:ext uri="{D42A27DB-BD31-4B8C-83A1-F6EECF244321}">
                <p14:modId xmlns:p14="http://schemas.microsoft.com/office/powerpoint/2010/main" val="217487747"/>
              </p:ext>
            </p:extLst>
          </p:nvPr>
        </p:nvGraphicFramePr>
        <p:xfrm>
          <a:off x="228600" y="1143000"/>
          <a:ext cx="3749623" cy="4968000"/>
        </p:xfrm>
        <a:graphic>
          <a:graphicData uri="http://schemas.openxmlformats.org/presentationml/2006/ole">
            <mc:AlternateContent xmlns:mc="http://schemas.openxmlformats.org/markup-compatibility/2006">
              <mc:Choice xmlns:v="urn:schemas-microsoft-com:vml" Requires="v">
                <p:oleObj spid="_x0000_s2076" name="Photo Editor Photo" r:id="rId3" imgW="5630061" imgH="7457143" progId="MSPhotoEd.3">
                  <p:embed/>
                </p:oleObj>
              </mc:Choice>
              <mc:Fallback>
                <p:oleObj name="Photo Editor Photo" r:id="rId3" imgW="5630061" imgH="7457143"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3749623" cy="49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9" name="Rectangle 9218"/>
          <p:cNvSpPr>
            <a:spLocks noGrp="1" noChangeArrowheads="1"/>
          </p:cNvSpPr>
          <p:nvPr>
            <p:ph type="title"/>
          </p:nvPr>
        </p:nvSpPr>
        <p:spPr>
          <a:xfrm>
            <a:off x="457200" y="76200"/>
            <a:ext cx="8229600" cy="990600"/>
          </a:xfrm>
        </p:spPr>
        <p:txBody>
          <a:bodyPr/>
          <a:lstStyle/>
          <a:p>
            <a:r>
              <a:rPr lang="en-GB" altLang="en-US" dirty="0" smtClean="0"/>
              <a:t>Pulsed Jet Filter Cleaning</a:t>
            </a:r>
          </a:p>
        </p:txBody>
      </p:sp>
      <p:sp>
        <p:nvSpPr>
          <p:cNvPr id="9220" name="Rectangle 9220"/>
          <p:cNvSpPr>
            <a:spLocks noGrp="1" noChangeArrowheads="1"/>
          </p:cNvSpPr>
          <p:nvPr>
            <p:ph type="body" sz="half" idx="2"/>
          </p:nvPr>
        </p:nvSpPr>
        <p:spPr bwMode="auto">
          <a:xfrm>
            <a:off x="4038600" y="990600"/>
            <a:ext cx="51054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nSpc>
                <a:spcPct val="120000"/>
              </a:lnSpc>
              <a:buNone/>
            </a:pPr>
            <a:r>
              <a:rPr lang="en-GB" altLang="en-US" dirty="0" smtClean="0"/>
              <a:t>Pulsed Jet Filter Cleaning:</a:t>
            </a:r>
          </a:p>
          <a:p>
            <a:pPr marL="377825" indent="-377825">
              <a:lnSpc>
                <a:spcPct val="120000"/>
              </a:lnSpc>
              <a:buFontTx/>
              <a:buChar char="•"/>
            </a:pPr>
            <a:r>
              <a:rPr lang="en-GB" altLang="en-US" sz="2400" dirty="0" smtClean="0"/>
              <a:t>Cleaning pulse can be 0.25 second or less.</a:t>
            </a:r>
          </a:p>
          <a:p>
            <a:pPr marL="377825" indent="-377825">
              <a:lnSpc>
                <a:spcPct val="120000"/>
              </a:lnSpc>
              <a:buFontTx/>
              <a:buChar char="•"/>
            </a:pPr>
            <a:r>
              <a:rPr lang="en-GB" altLang="en-US" sz="2400" dirty="0" smtClean="0"/>
              <a:t>Cleans in-situ without interrupting the process flow.</a:t>
            </a:r>
          </a:p>
          <a:p>
            <a:pPr marL="377825" indent="-377825">
              <a:lnSpc>
                <a:spcPct val="120000"/>
              </a:lnSpc>
              <a:buFontTx/>
              <a:buChar char="•"/>
            </a:pPr>
            <a:r>
              <a:rPr lang="en-GB" altLang="en-US" sz="2400" dirty="0" smtClean="0"/>
              <a:t>Returns dust to the user.</a:t>
            </a:r>
          </a:p>
          <a:p>
            <a:pPr marL="377825" indent="-377825">
              <a:lnSpc>
                <a:spcPct val="120000"/>
              </a:lnSpc>
            </a:pPr>
            <a:r>
              <a:rPr lang="en-GB" altLang="en-US" sz="2400" dirty="0" smtClean="0"/>
              <a:t>Minimises pressure loss by removing dust build-up on the filter media to operate at a stable </a:t>
            </a:r>
            <a:r>
              <a:rPr lang="en-GB" altLang="en-US" sz="2400" dirty="0"/>
              <a:t>∆P </a:t>
            </a:r>
            <a:r>
              <a:rPr lang="en-GB" altLang="en-US" sz="2400" dirty="0" smtClean="0"/>
              <a:t>plateau.</a:t>
            </a:r>
          </a:p>
          <a:p>
            <a:pPr marL="377825" indent="-377825">
              <a:lnSpc>
                <a:spcPct val="120000"/>
              </a:lnSpc>
              <a:buFontTx/>
              <a:buChar char="•"/>
            </a:pPr>
            <a:r>
              <a:rPr lang="en-GB" altLang="en-US" sz="2400" dirty="0" smtClean="0"/>
              <a:t>Proven and reliable.</a:t>
            </a:r>
          </a:p>
        </p:txBody>
      </p:sp>
    </p:spTree>
    <p:extLst>
      <p:ext uri="{BB962C8B-B14F-4D97-AF65-F5344CB8AC3E}">
        <p14:creationId xmlns:p14="http://schemas.microsoft.com/office/powerpoint/2010/main" val="724936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9218"/>
          <p:cNvSpPr>
            <a:spLocks noGrp="1" noChangeArrowheads="1"/>
          </p:cNvSpPr>
          <p:nvPr>
            <p:ph type="title"/>
          </p:nvPr>
        </p:nvSpPr>
        <p:spPr>
          <a:xfrm>
            <a:off x="457200" y="76200"/>
            <a:ext cx="8229600" cy="990600"/>
          </a:xfrm>
        </p:spPr>
        <p:txBody>
          <a:bodyPr/>
          <a:lstStyle/>
          <a:p>
            <a:r>
              <a:rPr lang="en-GB" altLang="en-US" dirty="0" smtClean="0"/>
              <a:t>Pulsed Jet Filter Cleaning</a:t>
            </a:r>
          </a:p>
        </p:txBody>
      </p:sp>
      <p:sp>
        <p:nvSpPr>
          <p:cNvPr id="9220" name="Rectangle 9220"/>
          <p:cNvSpPr>
            <a:spLocks noGrp="1" noChangeArrowheads="1"/>
          </p:cNvSpPr>
          <p:nvPr>
            <p:ph type="body" sz="half" idx="2"/>
          </p:nvPr>
        </p:nvSpPr>
        <p:spPr bwMode="auto">
          <a:xfrm>
            <a:off x="228600" y="3048000"/>
            <a:ext cx="86868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ts val="0"/>
              </a:spcBef>
              <a:buNone/>
            </a:pPr>
            <a:r>
              <a:rPr lang="en-GB" altLang="en-US" dirty="0" smtClean="0"/>
              <a:t>	    1  	      2              3             4              5</a:t>
            </a:r>
          </a:p>
          <a:p>
            <a:pPr marL="457200" indent="-457200">
              <a:spcBef>
                <a:spcPts val="0"/>
              </a:spcBef>
              <a:spcAft>
                <a:spcPts val="300"/>
              </a:spcAft>
              <a:buAutoNum type="arabicPeriod"/>
            </a:pPr>
            <a:r>
              <a:rPr lang="en-GB" altLang="en-US" sz="2400" dirty="0" smtClean="0"/>
              <a:t>The </a:t>
            </a:r>
            <a:r>
              <a:rPr lang="en-GB" altLang="en-US" sz="2400" dirty="0"/>
              <a:t>metal </a:t>
            </a:r>
            <a:r>
              <a:rPr lang="en-GB" altLang="en-US" sz="2400" dirty="0" err="1"/>
              <a:t>fiber</a:t>
            </a:r>
            <a:r>
              <a:rPr lang="en-GB" altLang="en-US" sz="2400" dirty="0"/>
              <a:t> element </a:t>
            </a:r>
            <a:r>
              <a:rPr lang="en-GB" altLang="en-US" sz="2400" dirty="0" smtClean="0"/>
              <a:t>is loaded </a:t>
            </a:r>
            <a:r>
              <a:rPr lang="en-GB" altLang="en-US" sz="2400" dirty="0"/>
              <a:t>with dust</a:t>
            </a:r>
            <a:r>
              <a:rPr lang="en-GB" altLang="en-US" sz="2400" dirty="0" smtClean="0"/>
              <a:t>;</a:t>
            </a:r>
          </a:p>
          <a:p>
            <a:pPr marL="457200" indent="-457200">
              <a:spcBef>
                <a:spcPts val="0"/>
              </a:spcBef>
              <a:spcAft>
                <a:spcPts val="300"/>
              </a:spcAft>
              <a:buAutoNum type="arabicPeriod"/>
            </a:pPr>
            <a:r>
              <a:rPr lang="en-GB" altLang="en-US" sz="2400" dirty="0"/>
              <a:t>T</a:t>
            </a:r>
            <a:r>
              <a:rPr lang="en-GB" altLang="en-US" sz="2400" dirty="0" smtClean="0"/>
              <a:t>he </a:t>
            </a:r>
            <a:r>
              <a:rPr lang="en-GB" altLang="en-US" sz="2400" dirty="0"/>
              <a:t>dust is removed from the surface by the pulsed jet action</a:t>
            </a:r>
            <a:r>
              <a:rPr lang="en-GB" altLang="en-US" sz="2400" dirty="0" smtClean="0"/>
              <a:t>;</a:t>
            </a:r>
          </a:p>
          <a:p>
            <a:pPr marL="457200" indent="-457200">
              <a:spcBef>
                <a:spcPts val="0"/>
              </a:spcBef>
              <a:spcAft>
                <a:spcPts val="300"/>
              </a:spcAft>
              <a:buAutoNum type="arabicPeriod"/>
            </a:pPr>
            <a:r>
              <a:rPr lang="en-GB" altLang="en-US" sz="2400" dirty="0" smtClean="0"/>
              <a:t>The </a:t>
            </a:r>
            <a:r>
              <a:rPr lang="en-GB" altLang="en-US" sz="2400" dirty="0"/>
              <a:t>dust is carried away</a:t>
            </a:r>
            <a:r>
              <a:rPr lang="en-GB" altLang="en-US" sz="2400" dirty="0" smtClean="0"/>
              <a:t>;</a:t>
            </a:r>
          </a:p>
          <a:p>
            <a:pPr marL="457200" indent="-457200">
              <a:spcBef>
                <a:spcPts val="0"/>
              </a:spcBef>
              <a:spcAft>
                <a:spcPts val="300"/>
              </a:spcAft>
              <a:buAutoNum type="arabicPeriod"/>
            </a:pPr>
            <a:r>
              <a:rPr lang="en-GB" altLang="en-US" sz="2400" dirty="0" smtClean="0"/>
              <a:t>The </a:t>
            </a:r>
            <a:r>
              <a:rPr lang="en-GB" altLang="en-US" sz="2400" dirty="0"/>
              <a:t>dust begins to settle</a:t>
            </a:r>
            <a:r>
              <a:rPr lang="en-GB" altLang="en-US" sz="2400" dirty="0" smtClean="0"/>
              <a:t>;</a:t>
            </a:r>
          </a:p>
          <a:p>
            <a:pPr marL="457200" indent="-457200">
              <a:spcBef>
                <a:spcPts val="0"/>
              </a:spcBef>
              <a:spcAft>
                <a:spcPts val="300"/>
              </a:spcAft>
              <a:buAutoNum type="arabicPeriod"/>
            </a:pPr>
            <a:r>
              <a:rPr lang="en-GB" altLang="en-US" sz="2400" dirty="0"/>
              <a:t>The </a:t>
            </a:r>
            <a:r>
              <a:rPr lang="en-GB" altLang="en-US" sz="2400" dirty="0" smtClean="0"/>
              <a:t>dust falls </a:t>
            </a:r>
            <a:r>
              <a:rPr lang="en-GB" altLang="en-US" sz="2400" dirty="0"/>
              <a:t>to the bottom of the vessel leaving a clean element.  </a:t>
            </a:r>
            <a:r>
              <a:rPr lang="en-GB" altLang="en-US" sz="2400" dirty="0" smtClean="0"/>
              <a:t>Overall sequence </a:t>
            </a:r>
            <a:r>
              <a:rPr lang="en-GB" altLang="en-US" sz="2400" dirty="0"/>
              <a:t>time </a:t>
            </a:r>
            <a:r>
              <a:rPr lang="en-GB" altLang="en-US" sz="2400" dirty="0" smtClean="0"/>
              <a:t>~ </a:t>
            </a:r>
            <a:r>
              <a:rPr lang="en-GB" altLang="en-US" sz="2400" dirty="0"/>
              <a:t>half a second</a:t>
            </a:r>
            <a:endParaRPr lang="en-GB" altLang="en-US" sz="2400" dirty="0" smtClean="0"/>
          </a:p>
        </p:txBody>
      </p:sp>
      <p:pic>
        <p:nvPicPr>
          <p:cNvPr id="5" name="Picture 4" descr="pj_seq"/>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990600"/>
            <a:ext cx="6940632" cy="2124000"/>
          </a:xfrm>
          <a:prstGeom prst="rect">
            <a:avLst/>
          </a:prstGeom>
          <a:noFill/>
          <a:ln>
            <a:noFill/>
          </a:ln>
        </p:spPr>
      </p:pic>
    </p:spTree>
    <p:extLst>
      <p:ext uri="{BB962C8B-B14F-4D97-AF65-F5344CB8AC3E}">
        <p14:creationId xmlns:p14="http://schemas.microsoft.com/office/powerpoint/2010/main" val="86690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457200" y="76200"/>
            <a:ext cx="8229600" cy="1371600"/>
          </a:xfrm>
        </p:spPr>
        <p:txBody>
          <a:bodyPr/>
          <a:lstStyle/>
          <a:p>
            <a:r>
              <a:rPr lang="en-GB" altLang="en-US" dirty="0" smtClean="0"/>
              <a:t>Pulsed Jet HEPA Filtration Filter Medium - Sintered Metal </a:t>
            </a:r>
            <a:r>
              <a:rPr lang="en-US" altLang="en-US" dirty="0" smtClean="0"/>
              <a:t>Fiber</a:t>
            </a:r>
          </a:p>
        </p:txBody>
      </p:sp>
      <p:sp>
        <p:nvSpPr>
          <p:cNvPr id="10243" name="Rectangle 1027"/>
          <p:cNvSpPr>
            <a:spLocks noGrp="1" noChangeArrowheads="1"/>
          </p:cNvSpPr>
          <p:nvPr>
            <p:ph type="body" idx="1"/>
          </p:nvPr>
        </p:nvSpPr>
        <p:spPr bwMode="auto">
          <a:xfrm>
            <a:off x="76200" y="2133600"/>
            <a:ext cx="4953000" cy="3581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Char char="•"/>
            </a:pPr>
            <a:r>
              <a:rPr lang="en-GB" altLang="en-US" sz="2800" dirty="0" smtClean="0"/>
              <a:t>Random laid, non woven, matrix.</a:t>
            </a:r>
          </a:p>
          <a:p>
            <a:pPr>
              <a:buFontTx/>
              <a:buChar char="•"/>
            </a:pPr>
            <a:r>
              <a:rPr lang="en-GB" altLang="en-US" sz="2800" dirty="0" smtClean="0"/>
              <a:t>Metal </a:t>
            </a:r>
            <a:r>
              <a:rPr lang="en-GB" altLang="en-US" sz="2800" dirty="0" err="1" smtClean="0"/>
              <a:t>fibers</a:t>
            </a:r>
            <a:r>
              <a:rPr lang="en-GB" altLang="en-US" sz="2800" dirty="0" smtClean="0"/>
              <a:t> range </a:t>
            </a:r>
            <a:r>
              <a:rPr lang="en-GB" altLang="en-US" sz="2800" dirty="0" err="1" smtClean="0"/>
              <a:t>1-30µm</a:t>
            </a:r>
            <a:r>
              <a:rPr lang="en-GB" altLang="en-US" sz="2800" dirty="0" smtClean="0"/>
              <a:t>.</a:t>
            </a:r>
          </a:p>
          <a:p>
            <a:pPr>
              <a:buFontTx/>
              <a:buChar char="•"/>
            </a:pPr>
            <a:r>
              <a:rPr lang="en-GB" altLang="en-US" sz="2800" dirty="0" smtClean="0"/>
              <a:t>Sinterbonded - </a:t>
            </a:r>
            <a:r>
              <a:rPr lang="en-GB" altLang="en-US" sz="2800" dirty="0"/>
              <a:t>n</a:t>
            </a:r>
            <a:r>
              <a:rPr lang="en-GB" altLang="en-US" sz="2800" dirty="0" smtClean="0"/>
              <a:t>o binders.</a:t>
            </a:r>
          </a:p>
          <a:p>
            <a:pPr>
              <a:buFontTx/>
              <a:buChar char="•"/>
            </a:pPr>
            <a:r>
              <a:rPr lang="en-GB" altLang="en-US" sz="2800" dirty="0" smtClean="0"/>
              <a:t>Pleatable</a:t>
            </a:r>
            <a:r>
              <a:rPr lang="en-GB" altLang="en-US" sz="2800" dirty="0"/>
              <a:t>.</a:t>
            </a:r>
            <a:endParaRPr lang="en-GB" altLang="en-US" sz="2800" dirty="0" smtClean="0"/>
          </a:p>
          <a:p>
            <a:pPr>
              <a:buFontTx/>
              <a:buChar char="•"/>
            </a:pPr>
            <a:r>
              <a:rPr lang="en-GB" altLang="en-US" sz="2800" dirty="0" smtClean="0"/>
              <a:t>High porosity 60-80%.</a:t>
            </a:r>
          </a:p>
          <a:p>
            <a:pPr>
              <a:buFontTx/>
              <a:buChar char="•"/>
            </a:pPr>
            <a:endParaRPr lang="en-GB" altLang="en-US" sz="1600" dirty="0" smtClean="0"/>
          </a:p>
          <a:p>
            <a:pPr>
              <a:lnSpc>
                <a:spcPct val="120000"/>
              </a:lnSpc>
              <a:buFontTx/>
              <a:buChar char="•"/>
            </a:pPr>
            <a:endParaRPr lang="en-GB" altLang="en-US" sz="1600" dirty="0" smtClean="0"/>
          </a:p>
        </p:txBody>
      </p:sp>
      <p:graphicFrame>
        <p:nvGraphicFramePr>
          <p:cNvPr id="10244" name="Object 1"/>
          <p:cNvGraphicFramePr>
            <a:graphicFrameLocks noChangeAspect="1"/>
          </p:cNvGraphicFramePr>
          <p:nvPr>
            <p:extLst>
              <p:ext uri="{D42A27DB-BD31-4B8C-83A1-F6EECF244321}">
                <p14:modId xmlns:p14="http://schemas.microsoft.com/office/powerpoint/2010/main" val="56347997"/>
              </p:ext>
            </p:extLst>
          </p:nvPr>
        </p:nvGraphicFramePr>
        <p:xfrm>
          <a:off x="5105400" y="2165350"/>
          <a:ext cx="3886200" cy="3092450"/>
        </p:xfrm>
        <a:graphic>
          <a:graphicData uri="http://schemas.openxmlformats.org/presentationml/2006/ole">
            <mc:AlternateContent xmlns:mc="http://schemas.openxmlformats.org/markup-compatibility/2006">
              <mc:Choice xmlns:v="urn:schemas-microsoft-com:vml" Requires="v">
                <p:oleObj spid="_x0000_s3100" name="Picture" r:id="rId3" imgW="2603579" imgH="2070015" progId="Word.Picture.8">
                  <p:embed/>
                </p:oleObj>
              </mc:Choice>
              <mc:Fallback>
                <p:oleObj name="Picture" r:id="rId3" imgW="2603579" imgH="2070015"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165350"/>
                        <a:ext cx="3886200" cy="309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54633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WMPresentation1">
  <a:themeElements>
    <a:clrScheme name="WM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MPresentation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cs typeface="Arial"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2"/>
            </a:solidFill>
            <a:effectLst/>
            <a:latin typeface="Arial" charset="0"/>
            <a:cs typeface="Arial" charset="0"/>
          </a:defRPr>
        </a:defPPr>
      </a:lstStyle>
    </a:lnDef>
  </a:objectDefaults>
  <a:extraClrSchemeLst>
    <a:extraClrScheme>
      <a:clrScheme name="WM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M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M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M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M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M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MPresentat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M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M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M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M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M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WMPresentation1</Template>
  <TotalTime>683</TotalTime>
  <Words>1120</Words>
  <Application>Microsoft Macintosh PowerPoint</Application>
  <PresentationFormat>On-screen Show (4:3)</PresentationFormat>
  <Paragraphs>129</Paragraphs>
  <Slides>22</Slides>
  <Notes>1</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22</vt:i4>
      </vt:variant>
    </vt:vector>
  </HeadingPairs>
  <TitlesOfParts>
    <vt:vector size="27" baseType="lpstr">
      <vt:lpstr>WMPresentation1</vt:lpstr>
      <vt:lpstr>Photo Editor Photo</vt:lpstr>
      <vt:lpstr>Picture</vt:lpstr>
      <vt:lpstr>Document</vt:lpstr>
      <vt:lpstr>Worksheet</vt:lpstr>
      <vt:lpstr>PowerPoint Presentation</vt:lpstr>
      <vt:lpstr>HEPA Filtration</vt:lpstr>
      <vt:lpstr>HEPA Filtration Arduous Environments</vt:lpstr>
      <vt:lpstr>Self Cleaning HEPA Filtration</vt:lpstr>
      <vt:lpstr>Self Cleaning HEPA Filtration</vt:lpstr>
      <vt:lpstr>Pulsed Jet HEPA Filtration</vt:lpstr>
      <vt:lpstr>Pulsed Jet Filter Cleaning</vt:lpstr>
      <vt:lpstr>Pulsed Jet Filter Cleaning</vt:lpstr>
      <vt:lpstr>Pulsed Jet HEPA Filtration Filter Medium - Sintered Metal Fiber</vt:lpstr>
      <vt:lpstr>Pulsed Jet HEPA Filtration Filter Medium - Sintered Metal Fiber</vt:lpstr>
      <vt:lpstr>Self Cleaning HEPA Filtration Proof of Concept Testing</vt:lpstr>
      <vt:lpstr>Self Cleaning HEPA Filtration  Test Conditions</vt:lpstr>
      <vt:lpstr>The Test Programme</vt:lpstr>
      <vt:lpstr>Pulsed Jet HEPA Filtration Tests</vt:lpstr>
      <vt:lpstr>Pulsed Jet HEPA Filtration Tests</vt:lpstr>
      <vt:lpstr>Pulsed Jet HEPA Filtration Tests</vt:lpstr>
      <vt:lpstr>PowerPoint Presentation</vt:lpstr>
      <vt:lpstr>PowerPoint Presentation</vt:lpstr>
      <vt:lpstr>PowerPoint Presentation</vt:lpstr>
      <vt:lpstr>PowerPoint Presentation</vt:lpstr>
      <vt:lpstr>Self Cleaning HEPA Filtration Conclusions</vt:lpstr>
      <vt:lpstr>Self-Cleaning Metal Media HEPA Filter Technology for use in Arduous Conditions</vt:lpstr>
    </vt:vector>
  </TitlesOfParts>
  <Company>M.Y. Events,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 E. Young, CMP</dc:creator>
  <cp:lastModifiedBy>Charles Waggoner</cp:lastModifiedBy>
  <cp:revision>56</cp:revision>
  <cp:lastPrinted>2018-05-21T12:37:32Z</cp:lastPrinted>
  <dcterms:created xsi:type="dcterms:W3CDTF">2012-06-18T21:47:24Z</dcterms:created>
  <dcterms:modified xsi:type="dcterms:W3CDTF">2018-05-25T12:19:45Z</dcterms:modified>
</cp:coreProperties>
</file>