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4400" kern="1200">
        <a:solidFill>
          <a:schemeClr val="tx2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4400" kern="1200">
        <a:solidFill>
          <a:schemeClr val="tx2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4400" kern="1200">
        <a:solidFill>
          <a:schemeClr val="tx2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4400" kern="1200">
        <a:solidFill>
          <a:schemeClr val="tx2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9900"/>
    <a:srgbClr val="0033CC"/>
    <a:srgbClr val="000082"/>
    <a:srgbClr val="0066FF"/>
    <a:srgbClr val="5F5F5F"/>
    <a:srgbClr val="89D8FF"/>
    <a:srgbClr val="E4E4E4"/>
    <a:srgbClr val="A5A5A5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680" y="9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83825AD-F647-4C99-A13E-5752D229375D}" type="datetimeFigureOut">
              <a:rPr lang="en-US"/>
              <a:pPr>
                <a:defRPr/>
              </a:pPr>
              <a:t>6/4/18</a:t>
            </a:fld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A23E14-5C0C-4F98-9A90-D4F1C22A03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9292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2C71A61-04D2-45E1-AAAA-C722E62DE162}" type="datetimeFigureOut">
              <a:rPr lang="en-US"/>
              <a:pPr>
                <a:defRPr/>
              </a:pPr>
              <a:t>6/4/18</a:t>
            </a:fld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1432A9D-B429-4FA0-9F4D-49934F96DB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8476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368603"/>
            <a:ext cx="1341452" cy="422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4E4E4"/>
            </a:gs>
            <a:gs pos="100000">
              <a:srgbClr val="F0F0F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0" y="6309360"/>
            <a:ext cx="9144000" cy="548640"/>
            <a:chOff x="0" y="6309360"/>
            <a:chExt cx="9144000" cy="548640"/>
          </a:xfrm>
        </p:grpSpPr>
        <p:sp>
          <p:nvSpPr>
            <p:cNvPr id="10" name="Rectangle 9"/>
            <p:cNvSpPr>
              <a:spLocks noChangeAspect="1"/>
            </p:cNvSpPr>
            <p:nvPr userDrawn="1"/>
          </p:nvSpPr>
          <p:spPr bwMode="auto">
            <a:xfrm>
              <a:off x="0" y="6309360"/>
              <a:ext cx="9144000" cy="5486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4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cs typeface="Arial" charset="0"/>
              </a:endParaRPr>
            </a:p>
          </p:txBody>
        </p:sp>
        <p:pic>
          <p:nvPicPr>
            <p:cNvPr id="8" name="Picture 2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 l="9258" t="7672" r="11387" b="7824"/>
            <a:stretch>
              <a:fillRect/>
            </a:stretch>
          </p:blipFill>
          <p:spPr bwMode="auto">
            <a:xfrm>
              <a:off x="0" y="6309360"/>
              <a:ext cx="609600" cy="548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TextBox 10"/>
            <p:cNvSpPr txBox="1"/>
            <p:nvPr userDrawn="1"/>
          </p:nvSpPr>
          <p:spPr>
            <a:xfrm>
              <a:off x="609600" y="6364436"/>
              <a:ext cx="5867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/>
                <a:t>International Society for Nuclear Air Treatment Technologies</a:t>
              </a:r>
            </a:p>
            <a:p>
              <a:r>
                <a:rPr lang="en-US" sz="1200" b="1" dirty="0" smtClean="0"/>
                <a:t>35th Nuclear Air Cleaning Conference ●</a:t>
              </a:r>
              <a:r>
                <a:rPr lang="en-US" sz="1200" b="1" baseline="0" dirty="0" smtClean="0"/>
                <a:t> June 3-5, 2018 </a:t>
              </a:r>
              <a:r>
                <a:rPr lang="en-US" sz="1200" b="1" dirty="0" smtClean="0"/>
                <a:t>●</a:t>
              </a:r>
              <a:r>
                <a:rPr lang="en-US" sz="1200" b="1" baseline="0" dirty="0" smtClean="0"/>
                <a:t> Charleston, SC</a:t>
              </a:r>
              <a:endParaRPr lang="en-US" sz="1200" b="1" dirty="0"/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7315200" y="6445180"/>
              <a:ext cx="1828800" cy="276999"/>
            </a:xfrm>
            <a:prstGeom prst="rect">
              <a:avLst/>
            </a:prstGeom>
            <a:noFill/>
          </p:spPr>
          <p:txBody>
            <a:bodyPr wrap="square" rtlCol="0" anchor="ctr" anchorCtr="1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rgbClr val="FF0000"/>
                  </a:solidFill>
                  <a:latin typeface="Comic Sans MS" panose="030F0702030302020204" pitchFamily="66" charset="0"/>
                </a:rPr>
                <a:t>ESC</a:t>
              </a:r>
              <a:r>
                <a:rPr lang="en-US" sz="1200" b="1" baseline="0" dirty="0" smtClean="0">
                  <a:solidFill>
                    <a:srgbClr val="FF0000"/>
                  </a:solidFill>
                  <a:latin typeface="Comic Sans MS" panose="030F0702030302020204" pitchFamily="66" charset="0"/>
                </a:rPr>
                <a:t> Las Cruces, NM</a:t>
              </a:r>
              <a:endParaRPr lang="en-US" sz="1200" b="1" dirty="0">
                <a:solidFill>
                  <a:srgbClr val="FF0000"/>
                </a:solidFill>
                <a:latin typeface="Comic Sans MS" panose="030F0702030302020204" pitchFamily="66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3" r:id="rId2"/>
    <p:sldLayoutId id="2147483662" r:id="rId3"/>
    <p:sldLayoutId id="2147483661" r:id="rId4"/>
    <p:sldLayoutId id="2147483660" r:id="rId5"/>
    <p:sldLayoutId id="2147483659" r:id="rId6"/>
    <p:sldLayoutId id="2147483658" r:id="rId7"/>
    <p:sldLayoutId id="2147483657" r:id="rId8"/>
    <p:sldLayoutId id="2147483656" r:id="rId9"/>
    <p:sldLayoutId id="2147483655" r:id="rId10"/>
    <p:sldLayoutId id="214748365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Text Box 5"/>
          <p:cNvSpPr txBox="1">
            <a:spLocks noChangeArrowheads="1"/>
          </p:cNvSpPr>
          <p:nvPr/>
        </p:nvSpPr>
        <p:spPr bwMode="auto">
          <a:xfrm>
            <a:off x="0" y="1828800"/>
            <a:ext cx="9144000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rgbClr val="000082"/>
                </a:solidFill>
              </a:rPr>
              <a:t>Panel </a:t>
            </a:r>
            <a:r>
              <a:rPr lang="en-US" sz="3200" b="1" dirty="0" smtClean="0">
                <a:solidFill>
                  <a:srgbClr val="000082"/>
                </a:solidFill>
              </a:rPr>
              <a:t>Discussion on </a:t>
            </a:r>
            <a:r>
              <a:rPr lang="en-US" sz="3200" b="1" dirty="0">
                <a:solidFill>
                  <a:srgbClr val="000082"/>
                </a:solidFill>
              </a:rPr>
              <a:t>Process Control for </a:t>
            </a:r>
          </a:p>
          <a:p>
            <a:pPr algn="ctr"/>
            <a:r>
              <a:rPr lang="en-US" sz="3200" b="1" dirty="0">
                <a:solidFill>
                  <a:srgbClr val="000082"/>
                </a:solidFill>
              </a:rPr>
              <a:t>HEPA Filters:  </a:t>
            </a:r>
            <a:r>
              <a:rPr lang="en-US" sz="3200" b="1" i="1" dirty="0" smtClean="0">
                <a:solidFill>
                  <a:srgbClr val="000082"/>
                </a:solidFill>
              </a:rPr>
              <a:t>ACFM</a:t>
            </a:r>
            <a:r>
              <a:rPr lang="en-US" sz="3200" b="1" dirty="0" smtClean="0">
                <a:solidFill>
                  <a:srgbClr val="000082"/>
                </a:solidFill>
              </a:rPr>
              <a:t> </a:t>
            </a:r>
            <a:r>
              <a:rPr lang="en-US" sz="3200" b="1" dirty="0">
                <a:solidFill>
                  <a:srgbClr val="000082"/>
                </a:solidFill>
              </a:rPr>
              <a:t>vs. </a:t>
            </a:r>
            <a:r>
              <a:rPr lang="en-US" sz="3200" b="1" i="1" dirty="0" smtClean="0">
                <a:solidFill>
                  <a:srgbClr val="000082"/>
                </a:solidFill>
              </a:rPr>
              <a:t>SCFM</a:t>
            </a:r>
            <a:r>
              <a:rPr lang="en-US" sz="3200" b="1" dirty="0" smtClean="0">
                <a:solidFill>
                  <a:srgbClr val="000082"/>
                </a:solidFill>
              </a:rPr>
              <a:t>   </a:t>
            </a:r>
            <a:endParaRPr lang="en-US" sz="3200" b="1" dirty="0">
              <a:solidFill>
                <a:srgbClr val="000082"/>
              </a:solidFill>
            </a:endParaRPr>
          </a:p>
          <a:p>
            <a:pPr algn="ctr"/>
            <a:endParaRPr lang="en-US" sz="2400" b="1" dirty="0" smtClean="0">
              <a:solidFill>
                <a:srgbClr val="000082"/>
              </a:solidFill>
            </a:endParaRPr>
          </a:p>
          <a:p>
            <a:pPr algn="ctr"/>
            <a:endParaRPr lang="en-US" sz="2400" b="1" dirty="0">
              <a:solidFill>
                <a:srgbClr val="000082"/>
              </a:solidFill>
            </a:endParaRPr>
          </a:p>
          <a:p>
            <a:pPr algn="ctr"/>
            <a:r>
              <a:rPr lang="en-US" sz="2000" b="1" dirty="0">
                <a:solidFill>
                  <a:srgbClr val="000082"/>
                </a:solidFill>
              </a:rPr>
              <a:t>Craig I. </a:t>
            </a:r>
            <a:r>
              <a:rPr lang="en-US" sz="2000" b="1" dirty="0" smtClean="0">
                <a:solidFill>
                  <a:srgbClr val="000082"/>
                </a:solidFill>
              </a:rPr>
              <a:t>Ricketts </a:t>
            </a:r>
          </a:p>
          <a:p>
            <a:pPr algn="ctr"/>
            <a:endParaRPr lang="en-US" sz="1800" b="1" dirty="0" smtClean="0">
              <a:solidFill>
                <a:srgbClr val="000082"/>
              </a:solidFill>
            </a:endParaRPr>
          </a:p>
          <a:p>
            <a:pPr algn="ctr"/>
            <a:endParaRPr lang="en-US" sz="1800" b="1" dirty="0" smtClean="0">
              <a:solidFill>
                <a:srgbClr val="000082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000082"/>
                </a:solidFill>
              </a:rPr>
              <a:t>Project Engineer</a:t>
            </a:r>
            <a:endParaRPr lang="en-US" sz="2400" b="1" dirty="0">
              <a:solidFill>
                <a:srgbClr val="000082"/>
              </a:solidFill>
            </a:endParaRPr>
          </a:p>
          <a:p>
            <a:pPr algn="ctr"/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Engineering Services Company</a:t>
            </a:r>
            <a:r>
              <a:rPr lang="en-US" sz="2400" b="1" i="1" dirty="0" smtClean="0">
                <a:solidFill>
                  <a:srgbClr val="000082"/>
                </a:solidFill>
              </a:rPr>
              <a:t>, </a:t>
            </a:r>
            <a:r>
              <a:rPr lang="en-US" sz="2200" i="1" dirty="0">
                <a:solidFill>
                  <a:srgbClr val="000082"/>
                </a:solidFill>
              </a:rPr>
              <a:t>LLC</a:t>
            </a:r>
          </a:p>
          <a:p>
            <a:pPr algn="ctr"/>
            <a:r>
              <a:rPr lang="en-US" sz="2400" b="1" dirty="0">
                <a:solidFill>
                  <a:srgbClr val="000082"/>
                </a:solidFill>
              </a:rPr>
              <a:t>Las Cruces, New Mexico </a:t>
            </a:r>
            <a:r>
              <a:rPr lang="en-US" sz="2400" b="1" dirty="0" smtClean="0">
                <a:solidFill>
                  <a:srgbClr val="000082"/>
                </a:solidFill>
              </a:rPr>
              <a:t>USA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6"/>
          <p:cNvSpPr txBox="1">
            <a:spLocks noChangeArrowheads="1"/>
          </p:cNvSpPr>
          <p:nvPr/>
        </p:nvSpPr>
        <p:spPr bwMode="auto">
          <a:xfrm>
            <a:off x="1447800" y="685800"/>
            <a:ext cx="6111875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99"/>
                </a:solidFill>
              </a:rPr>
              <a:t>ACFM, </a:t>
            </a:r>
            <a:r>
              <a:rPr lang="en-US" b="1" i="1" dirty="0" smtClean="0">
                <a:solidFill>
                  <a:srgbClr val="000099"/>
                </a:solidFill>
              </a:rPr>
              <a:t>or</a:t>
            </a:r>
            <a:r>
              <a:rPr lang="en-US" sz="3200" b="1" dirty="0" smtClean="0">
                <a:solidFill>
                  <a:srgbClr val="000099"/>
                </a:solidFill>
              </a:rPr>
              <a:t>  </a:t>
            </a:r>
            <a:r>
              <a:rPr lang="en-US" b="1" dirty="0" smtClean="0">
                <a:solidFill>
                  <a:srgbClr val="000099"/>
                </a:solidFill>
              </a:rPr>
              <a:t>SCFM ?</a:t>
            </a:r>
            <a:endParaRPr lang="en-US" dirty="0">
              <a:solidFill>
                <a:srgbClr val="000099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000099"/>
                </a:solidFill>
              </a:rPr>
              <a:t>It depends</a:t>
            </a:r>
            <a:r>
              <a:rPr lang="en-US" dirty="0" smtClean="0">
                <a:solidFill>
                  <a:srgbClr val="000099"/>
                </a:solidFill>
              </a:rPr>
              <a:t> … ,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99"/>
                </a:solidFill>
              </a:rPr>
              <a:t>       </a:t>
            </a:r>
            <a:r>
              <a:rPr lang="en-US" i="1" u="sng" dirty="0" smtClean="0">
                <a:solidFill>
                  <a:srgbClr val="000099"/>
                </a:solidFill>
              </a:rPr>
              <a:t>upon</a:t>
            </a:r>
            <a:r>
              <a:rPr lang="en-US" dirty="0" smtClean="0">
                <a:solidFill>
                  <a:srgbClr val="000099"/>
                </a:solidFill>
              </a:rPr>
              <a:t>: </a:t>
            </a:r>
          </a:p>
          <a:p>
            <a:pPr marL="0" indent="0">
              <a:buNone/>
            </a:pPr>
            <a:r>
              <a:rPr lang="en-US" dirty="0">
                <a:solidFill>
                  <a:srgbClr val="000099"/>
                </a:solidFill>
              </a:rPr>
              <a:t> </a:t>
            </a:r>
            <a:endParaRPr lang="en-US" dirty="0" smtClean="0">
              <a:solidFill>
                <a:srgbClr val="000099"/>
              </a:solidFill>
            </a:endParaRPr>
          </a:p>
          <a:p>
            <a:r>
              <a:rPr lang="en-US" dirty="0" smtClean="0">
                <a:solidFill>
                  <a:srgbClr val="000099"/>
                </a:solidFill>
              </a:rPr>
              <a:t>    relevant </a:t>
            </a:r>
            <a:r>
              <a:rPr lang="en-US" i="1" u="sng" dirty="0" smtClean="0">
                <a:solidFill>
                  <a:srgbClr val="000099"/>
                </a:solidFill>
              </a:rPr>
              <a:t>psychrometric </a:t>
            </a:r>
            <a:r>
              <a:rPr lang="en-US" i="1" u="sng" dirty="0">
                <a:solidFill>
                  <a:srgbClr val="000099"/>
                </a:solidFill>
              </a:rPr>
              <a:t>conditions </a:t>
            </a:r>
            <a:endParaRPr lang="en-US" i="1" u="sng" dirty="0" smtClean="0">
              <a:solidFill>
                <a:srgbClr val="000099"/>
              </a:solidFill>
            </a:endParaRPr>
          </a:p>
          <a:p>
            <a:r>
              <a:rPr lang="en-US" dirty="0" smtClean="0">
                <a:solidFill>
                  <a:srgbClr val="000099"/>
                </a:solidFill>
              </a:rPr>
              <a:t>    type of </a:t>
            </a:r>
            <a:r>
              <a:rPr lang="en-US" i="1" u="sng" dirty="0" smtClean="0">
                <a:solidFill>
                  <a:srgbClr val="000099"/>
                </a:solidFill>
              </a:rPr>
              <a:t>process</a:t>
            </a:r>
            <a:r>
              <a:rPr lang="en-US" i="1" dirty="0" smtClean="0">
                <a:solidFill>
                  <a:srgbClr val="000099"/>
                </a:solidFill>
              </a:rPr>
              <a:t>es</a:t>
            </a:r>
            <a:r>
              <a:rPr lang="en-US" dirty="0" smtClean="0">
                <a:solidFill>
                  <a:srgbClr val="000099"/>
                </a:solidFill>
              </a:rPr>
              <a:t> undergone by air/gas </a:t>
            </a:r>
          </a:p>
          <a:p>
            <a:r>
              <a:rPr lang="en-US" dirty="0" smtClean="0">
                <a:solidFill>
                  <a:srgbClr val="000099"/>
                </a:solidFill>
              </a:rPr>
              <a:t>    </a:t>
            </a:r>
            <a:r>
              <a:rPr lang="en-US" i="1" u="sng" dirty="0" smtClean="0">
                <a:solidFill>
                  <a:srgbClr val="000099"/>
                </a:solidFill>
              </a:rPr>
              <a:t>application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>
                <a:solidFill>
                  <a:srgbClr val="000099"/>
                </a:solidFill>
              </a:rPr>
              <a:t>in </a:t>
            </a:r>
            <a:r>
              <a:rPr lang="en-US" dirty="0" smtClean="0">
                <a:solidFill>
                  <a:srgbClr val="000099"/>
                </a:solidFill>
              </a:rPr>
              <a:t>the practice of analysis</a:t>
            </a:r>
            <a:r>
              <a:rPr lang="en-US" dirty="0">
                <a:solidFill>
                  <a:srgbClr val="000099"/>
                </a:solidFill>
              </a:rPr>
              <a:t>, </a:t>
            </a:r>
            <a:endParaRPr lang="en-US" dirty="0" smtClean="0">
              <a:solidFill>
                <a:srgbClr val="000099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smtClean="0">
                <a:solidFill>
                  <a:srgbClr val="000099"/>
                </a:solidFill>
              </a:rPr>
              <a:t>      design</a:t>
            </a:r>
            <a:r>
              <a:rPr lang="en-US" dirty="0">
                <a:solidFill>
                  <a:srgbClr val="000099"/>
                </a:solidFill>
              </a:rPr>
              <a:t>, testing, </a:t>
            </a:r>
            <a:r>
              <a:rPr lang="en-US" dirty="0" smtClean="0">
                <a:solidFill>
                  <a:srgbClr val="000099"/>
                </a:solidFill>
              </a:rPr>
              <a:t>or performance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99"/>
                </a:solidFill>
              </a:rPr>
              <a:t>       comparisons </a:t>
            </a:r>
          </a:p>
          <a:p>
            <a:endParaRPr lang="en-US" dirty="0" smtClean="0">
              <a:solidFill>
                <a:srgbClr val="000099"/>
              </a:solidFill>
            </a:endParaRPr>
          </a:p>
          <a:p>
            <a:endParaRPr lang="en-US" dirty="0" smtClean="0">
              <a:solidFill>
                <a:srgbClr val="000099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6"/>
          <p:cNvSpPr txBox="1">
            <a:spLocks noChangeArrowheads="1"/>
          </p:cNvSpPr>
          <p:nvPr/>
        </p:nvSpPr>
        <p:spPr bwMode="auto">
          <a:xfrm>
            <a:off x="1447800" y="685800"/>
            <a:ext cx="6111875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99"/>
                </a:solidFill>
              </a:rPr>
              <a:t>Psychrometric </a:t>
            </a:r>
            <a:r>
              <a:rPr lang="en-US" dirty="0">
                <a:solidFill>
                  <a:srgbClr val="000099"/>
                </a:solidFill>
              </a:rPr>
              <a:t>conditions 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99"/>
                </a:solidFill>
              </a:rPr>
              <a:t>temperature, pressure, </a:t>
            </a:r>
            <a:r>
              <a:rPr lang="en-US" dirty="0" smtClean="0">
                <a:solidFill>
                  <a:srgbClr val="000099"/>
                </a:solidFill>
              </a:rPr>
              <a:t>relative humidity, water droplet content:  </a:t>
            </a:r>
          </a:p>
          <a:p>
            <a:pPr marL="0" indent="0">
              <a:buNone/>
            </a:pPr>
            <a:r>
              <a:rPr lang="en-US" dirty="0">
                <a:solidFill>
                  <a:srgbClr val="000099"/>
                </a:solidFill>
              </a:rPr>
              <a:t> </a:t>
            </a:r>
            <a:endParaRPr lang="en-US" dirty="0" smtClean="0">
              <a:solidFill>
                <a:srgbClr val="000099"/>
              </a:solidFill>
            </a:endParaRPr>
          </a:p>
          <a:p>
            <a:r>
              <a:rPr lang="en-US" dirty="0" smtClean="0">
                <a:solidFill>
                  <a:srgbClr val="000099"/>
                </a:solidFill>
              </a:rPr>
              <a:t>    </a:t>
            </a:r>
            <a:r>
              <a:rPr lang="en-US" i="1" dirty="0" smtClean="0">
                <a:solidFill>
                  <a:srgbClr val="009900"/>
                </a:solidFill>
              </a:rPr>
              <a:t>low, moderate, or elevated values</a:t>
            </a:r>
            <a:r>
              <a:rPr lang="en-US" sz="2800" i="1" dirty="0" smtClean="0">
                <a:solidFill>
                  <a:srgbClr val="009900"/>
                </a:solidFill>
              </a:rPr>
              <a:t>?</a:t>
            </a:r>
            <a:r>
              <a:rPr lang="en-US" sz="2800" i="1" dirty="0" smtClean="0">
                <a:solidFill>
                  <a:srgbClr val="92D050"/>
                </a:solidFill>
              </a:rPr>
              <a:t> </a:t>
            </a:r>
          </a:p>
          <a:p>
            <a:pPr marL="0" indent="0">
              <a:buNone/>
            </a:pPr>
            <a:endParaRPr lang="en-US" sz="2800" dirty="0" smtClean="0">
              <a:solidFill>
                <a:srgbClr val="92D050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rgbClr val="000099"/>
              </a:solidFill>
            </a:endParaRPr>
          </a:p>
          <a:p>
            <a:endParaRPr lang="en-US" dirty="0" smtClean="0">
              <a:solidFill>
                <a:srgbClr val="000099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601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6"/>
          <p:cNvSpPr txBox="1">
            <a:spLocks noChangeArrowheads="1"/>
          </p:cNvSpPr>
          <p:nvPr/>
        </p:nvSpPr>
        <p:spPr bwMode="auto">
          <a:xfrm>
            <a:off x="1447800" y="685800"/>
            <a:ext cx="6111875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99"/>
                </a:solidFill>
              </a:rPr>
              <a:t>Processes </a:t>
            </a:r>
            <a:r>
              <a:rPr lang="en-US" dirty="0">
                <a:solidFill>
                  <a:srgbClr val="000099"/>
                </a:solidFill>
              </a:rPr>
              <a:t>undergone by air/gas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endParaRPr lang="en-US" dirty="0">
              <a:solidFill>
                <a:srgbClr val="000099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99"/>
                </a:solidFill>
              </a:rPr>
              <a:t>temperature change with </a:t>
            </a:r>
          </a:p>
          <a:p>
            <a:pPr marL="0" indent="0">
              <a:buNone/>
            </a:pP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smtClean="0">
                <a:solidFill>
                  <a:srgbClr val="000099"/>
                </a:solidFill>
              </a:rPr>
              <a:t>    heat </a:t>
            </a:r>
            <a:r>
              <a:rPr lang="en-US" dirty="0">
                <a:solidFill>
                  <a:srgbClr val="000099"/>
                </a:solidFill>
              </a:rPr>
              <a:t>addition/removal </a:t>
            </a:r>
            <a:r>
              <a:rPr lang="en-US" sz="2800" dirty="0">
                <a:solidFill>
                  <a:srgbClr val="000099"/>
                </a:solidFill>
              </a:rPr>
              <a:t>– </a:t>
            </a:r>
            <a:r>
              <a:rPr lang="en-US" sz="2800" i="1" dirty="0" smtClean="0">
                <a:solidFill>
                  <a:srgbClr val="92D050"/>
                </a:solidFill>
              </a:rPr>
              <a:t>high/low</a:t>
            </a:r>
            <a:r>
              <a:rPr lang="en-US" sz="2400" i="1" dirty="0" smtClean="0">
                <a:solidFill>
                  <a:srgbClr val="92D050"/>
                </a:solidFill>
              </a:rPr>
              <a:t>?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</a:p>
          <a:p>
            <a:r>
              <a:rPr lang="en-US" dirty="0" smtClean="0">
                <a:solidFill>
                  <a:srgbClr val="000099"/>
                </a:solidFill>
              </a:rPr>
              <a:t>temperature</a:t>
            </a:r>
            <a:r>
              <a:rPr lang="en-US" dirty="0">
                <a:solidFill>
                  <a:srgbClr val="000099"/>
                </a:solidFill>
              </a:rPr>
              <a:t>, or pressure </a:t>
            </a:r>
            <a:r>
              <a:rPr lang="en-US" dirty="0" smtClean="0">
                <a:solidFill>
                  <a:srgbClr val="000099"/>
                </a:solidFill>
              </a:rPr>
              <a:t>change with </a:t>
            </a:r>
          </a:p>
          <a:p>
            <a:pPr marL="0" indent="0">
              <a:buNone/>
            </a:pP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smtClean="0">
                <a:solidFill>
                  <a:srgbClr val="000099"/>
                </a:solidFill>
              </a:rPr>
              <a:t>    work </a:t>
            </a:r>
            <a:r>
              <a:rPr lang="en-US" dirty="0">
                <a:solidFill>
                  <a:srgbClr val="000099"/>
                </a:solidFill>
              </a:rPr>
              <a:t>addition/removal </a:t>
            </a:r>
            <a:r>
              <a:rPr lang="en-US" sz="2800" dirty="0">
                <a:solidFill>
                  <a:srgbClr val="000099"/>
                </a:solidFill>
              </a:rPr>
              <a:t>– </a:t>
            </a:r>
            <a:r>
              <a:rPr lang="en-US" sz="2800" i="1" dirty="0" smtClean="0">
                <a:solidFill>
                  <a:srgbClr val="92D050"/>
                </a:solidFill>
              </a:rPr>
              <a:t>high/low</a:t>
            </a:r>
            <a:r>
              <a:rPr lang="en-US" sz="2400" i="1" dirty="0" smtClean="0">
                <a:solidFill>
                  <a:srgbClr val="92D050"/>
                </a:solidFill>
              </a:rPr>
              <a:t>?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</a:p>
          <a:p>
            <a:r>
              <a:rPr lang="en-US" dirty="0" smtClean="0">
                <a:solidFill>
                  <a:srgbClr val="000099"/>
                </a:solidFill>
              </a:rPr>
              <a:t>density </a:t>
            </a:r>
            <a:r>
              <a:rPr lang="en-US" dirty="0">
                <a:solidFill>
                  <a:srgbClr val="000099"/>
                </a:solidFill>
              </a:rPr>
              <a:t>change </a:t>
            </a:r>
            <a:r>
              <a:rPr lang="en-US" sz="2800" dirty="0" smtClean="0">
                <a:solidFill>
                  <a:srgbClr val="000099"/>
                </a:solidFill>
              </a:rPr>
              <a:t>– </a:t>
            </a:r>
            <a:r>
              <a:rPr lang="en-US" sz="2800" i="1" dirty="0" smtClean="0">
                <a:solidFill>
                  <a:srgbClr val="92D050"/>
                </a:solidFill>
              </a:rPr>
              <a:t>high/low</a:t>
            </a:r>
            <a:r>
              <a:rPr lang="en-US" sz="2400" i="1" dirty="0" smtClean="0">
                <a:solidFill>
                  <a:srgbClr val="92D050"/>
                </a:solidFill>
              </a:rPr>
              <a:t>?</a:t>
            </a:r>
            <a:r>
              <a:rPr lang="en-US" dirty="0" smtClean="0">
                <a:solidFill>
                  <a:srgbClr val="000099"/>
                </a:solidFill>
              </a:rPr>
              <a:t>  </a:t>
            </a:r>
          </a:p>
          <a:p>
            <a:r>
              <a:rPr lang="en-US" dirty="0" smtClean="0">
                <a:solidFill>
                  <a:srgbClr val="000099"/>
                </a:solidFill>
              </a:rPr>
              <a:t>phase </a:t>
            </a:r>
            <a:r>
              <a:rPr lang="en-US" dirty="0">
                <a:solidFill>
                  <a:srgbClr val="000099"/>
                </a:solidFill>
              </a:rPr>
              <a:t>change </a:t>
            </a:r>
            <a:r>
              <a:rPr lang="en-US" dirty="0" smtClean="0">
                <a:solidFill>
                  <a:srgbClr val="000099"/>
                </a:solidFill>
              </a:rPr>
              <a:t>- </a:t>
            </a:r>
            <a:r>
              <a:rPr lang="en-US" dirty="0">
                <a:solidFill>
                  <a:srgbClr val="000099"/>
                </a:solidFill>
              </a:rPr>
              <a:t>water/water </a:t>
            </a:r>
            <a:r>
              <a:rPr lang="en-US" dirty="0" smtClean="0">
                <a:solidFill>
                  <a:srgbClr val="000099"/>
                </a:solidFill>
              </a:rPr>
              <a:t>vapor </a:t>
            </a:r>
            <a:r>
              <a:rPr lang="en-US" sz="2600" dirty="0">
                <a:solidFill>
                  <a:srgbClr val="000099"/>
                </a:solidFill>
              </a:rPr>
              <a:t>– </a:t>
            </a:r>
            <a:r>
              <a:rPr lang="en-US" sz="2600" i="1" dirty="0" smtClean="0">
                <a:solidFill>
                  <a:srgbClr val="92D050"/>
                </a:solidFill>
              </a:rPr>
              <a:t>Y/N</a:t>
            </a:r>
            <a:r>
              <a:rPr lang="en-US" sz="2400" i="1" dirty="0" smtClean="0">
                <a:solidFill>
                  <a:srgbClr val="92D050"/>
                </a:solidFill>
              </a:rPr>
              <a:t>?</a:t>
            </a:r>
            <a:endParaRPr lang="en-US" sz="2400" dirty="0" smtClean="0">
              <a:solidFill>
                <a:srgbClr val="92D050"/>
              </a:solidFill>
            </a:endParaRPr>
          </a:p>
          <a:p>
            <a:r>
              <a:rPr lang="en-US" dirty="0" smtClean="0">
                <a:solidFill>
                  <a:srgbClr val="000099"/>
                </a:solidFill>
              </a:rPr>
              <a:t>humidification/dehumidification </a:t>
            </a:r>
            <a:r>
              <a:rPr lang="en-US" sz="2800" dirty="0">
                <a:solidFill>
                  <a:srgbClr val="000099"/>
                </a:solidFill>
              </a:rPr>
              <a:t>– </a:t>
            </a:r>
            <a:r>
              <a:rPr lang="en-US" sz="2800" i="1" dirty="0" smtClean="0">
                <a:solidFill>
                  <a:srgbClr val="92D050"/>
                </a:solidFill>
              </a:rPr>
              <a:t>high/low</a:t>
            </a:r>
            <a:r>
              <a:rPr lang="en-US" sz="2400" i="1" dirty="0" smtClean="0">
                <a:solidFill>
                  <a:srgbClr val="92D050"/>
                </a:solidFill>
              </a:rPr>
              <a:t>?</a:t>
            </a:r>
            <a:endParaRPr lang="en-US" sz="2400" dirty="0" smtClean="0">
              <a:solidFill>
                <a:srgbClr val="92D050"/>
              </a:solidFill>
            </a:endParaRPr>
          </a:p>
          <a:p>
            <a:endParaRPr lang="en-US" dirty="0" smtClean="0">
              <a:solidFill>
                <a:srgbClr val="000099"/>
              </a:solidFill>
            </a:endParaRPr>
          </a:p>
          <a:p>
            <a:endParaRPr lang="en-US" dirty="0" smtClean="0">
              <a:solidFill>
                <a:srgbClr val="000099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035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6"/>
          <p:cNvSpPr txBox="1">
            <a:spLocks noChangeArrowheads="1"/>
          </p:cNvSpPr>
          <p:nvPr/>
        </p:nvSpPr>
        <p:spPr bwMode="auto">
          <a:xfrm>
            <a:off x="1447800" y="685800"/>
            <a:ext cx="6111875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200" dirty="0" smtClean="0">
                <a:solidFill>
                  <a:srgbClr val="000099"/>
                </a:solidFill>
              </a:rPr>
              <a:t>Analysis</a:t>
            </a:r>
            <a:r>
              <a:rPr lang="en-US" sz="4200" dirty="0">
                <a:solidFill>
                  <a:srgbClr val="000099"/>
                </a:solidFill>
              </a:rPr>
              <a:t>, design, testing, </a:t>
            </a:r>
            <a:r>
              <a:rPr lang="en-US" sz="4200" dirty="0" smtClean="0">
                <a:solidFill>
                  <a:srgbClr val="000099"/>
                </a:solidFill>
              </a:rPr>
              <a:t>and performance comparisons: </a:t>
            </a:r>
            <a:r>
              <a:rPr lang="en-US" sz="4200" i="1" u="sng" dirty="0" smtClean="0">
                <a:solidFill>
                  <a:srgbClr val="92D050"/>
                </a:solidFill>
              </a:rPr>
              <a:t>SCFM</a:t>
            </a:r>
            <a:endParaRPr lang="en-US" sz="4200" i="1" u="sng" dirty="0">
              <a:solidFill>
                <a:srgbClr val="92D050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2D050"/>
                </a:solidFill>
              </a:rPr>
              <a:t>to compare </a:t>
            </a:r>
            <a:r>
              <a:rPr lang="en-US" dirty="0">
                <a:solidFill>
                  <a:srgbClr val="92D050"/>
                </a:solidFill>
              </a:rPr>
              <a:t>performance </a:t>
            </a:r>
            <a:r>
              <a:rPr lang="en-US" dirty="0" smtClean="0">
                <a:solidFill>
                  <a:srgbClr val="92D050"/>
                </a:solidFill>
              </a:rPr>
              <a:t>characteristics </a:t>
            </a:r>
          </a:p>
          <a:p>
            <a:pPr marL="0" indent="0">
              <a:buNone/>
            </a:pPr>
            <a:r>
              <a:rPr lang="en-US" dirty="0">
                <a:solidFill>
                  <a:srgbClr val="92D050"/>
                </a:solidFill>
              </a:rPr>
              <a:t> </a:t>
            </a:r>
            <a:r>
              <a:rPr lang="en-US" dirty="0" smtClean="0">
                <a:solidFill>
                  <a:srgbClr val="92D050"/>
                </a:solidFill>
              </a:rPr>
              <a:t>     of different-scale components/systems </a:t>
            </a:r>
          </a:p>
          <a:p>
            <a:r>
              <a:rPr lang="en-US" dirty="0">
                <a:solidFill>
                  <a:srgbClr val="92D050"/>
                </a:solidFill>
              </a:rPr>
              <a:t>in simulation codes used by </a:t>
            </a:r>
            <a:r>
              <a:rPr lang="en-US" dirty="0" smtClean="0">
                <a:solidFill>
                  <a:srgbClr val="92D050"/>
                </a:solidFill>
              </a:rPr>
              <a:t>US nat</a:t>
            </a:r>
            <a:r>
              <a:rPr lang="en-US" dirty="0">
                <a:solidFill>
                  <a:srgbClr val="92D050"/>
                </a:solidFill>
              </a:rPr>
              <a:t>. </a:t>
            </a:r>
            <a:r>
              <a:rPr lang="en-US" dirty="0" smtClean="0">
                <a:solidFill>
                  <a:srgbClr val="92D050"/>
                </a:solidFill>
              </a:rPr>
              <a:t>labs </a:t>
            </a:r>
            <a:r>
              <a:rPr lang="en-US" sz="2800" dirty="0" smtClean="0">
                <a:solidFill>
                  <a:srgbClr val="92D050"/>
                </a:solidFill>
              </a:rPr>
              <a:t> </a:t>
            </a:r>
          </a:p>
          <a:p>
            <a:r>
              <a:rPr lang="en-US" dirty="0" smtClean="0">
                <a:solidFill>
                  <a:srgbClr val="000099"/>
                </a:solidFill>
              </a:rPr>
              <a:t>equipment sizing during typical HVAC </a:t>
            </a:r>
            <a:r>
              <a:rPr lang="en-US" dirty="0">
                <a:solidFill>
                  <a:srgbClr val="000099"/>
                </a:solidFill>
              </a:rPr>
              <a:t>system design process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r>
              <a:rPr lang="en-US" dirty="0">
                <a:solidFill>
                  <a:srgbClr val="000099"/>
                </a:solidFill>
              </a:rPr>
              <a:t> - </a:t>
            </a:r>
            <a:r>
              <a:rPr lang="en-US" sz="3000" dirty="0" smtClean="0">
                <a:solidFill>
                  <a:srgbClr val="000099"/>
                </a:solidFill>
              </a:rPr>
              <a:t> </a:t>
            </a:r>
            <a:r>
              <a:rPr lang="en-US" sz="2800" u="sng" dirty="0">
                <a:solidFill>
                  <a:srgbClr val="FF0000"/>
                </a:solidFill>
              </a:rPr>
              <a:t>SCFM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i="1" dirty="0">
                <a:solidFill>
                  <a:srgbClr val="FF0000"/>
                </a:solidFill>
              </a:rPr>
              <a:t>not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used</a:t>
            </a:r>
            <a:r>
              <a:rPr lang="en-US" sz="2800" dirty="0" smtClean="0">
                <a:solidFill>
                  <a:srgbClr val="000099"/>
                </a:solidFill>
              </a:rPr>
              <a:t>. </a:t>
            </a:r>
          </a:p>
          <a:p>
            <a:r>
              <a:rPr lang="en-US" sz="2800" dirty="0" smtClean="0">
                <a:solidFill>
                  <a:srgbClr val="000099"/>
                </a:solidFill>
              </a:rPr>
              <a:t> flow </a:t>
            </a:r>
            <a:r>
              <a:rPr lang="en-US" dirty="0" smtClean="0">
                <a:solidFill>
                  <a:srgbClr val="000099"/>
                </a:solidFill>
              </a:rPr>
              <a:t>test </a:t>
            </a:r>
            <a:r>
              <a:rPr lang="en-US" dirty="0">
                <a:solidFill>
                  <a:srgbClr val="000099"/>
                </a:solidFill>
              </a:rPr>
              <a:t>and </a:t>
            </a:r>
            <a:r>
              <a:rPr lang="en-US" dirty="0" smtClean="0">
                <a:solidFill>
                  <a:srgbClr val="000099"/>
                </a:solidFill>
              </a:rPr>
              <a:t>balance </a:t>
            </a:r>
            <a:r>
              <a:rPr lang="en-US" dirty="0">
                <a:solidFill>
                  <a:srgbClr val="000099"/>
                </a:solidFill>
              </a:rPr>
              <a:t>- </a:t>
            </a:r>
            <a:r>
              <a:rPr lang="en-US" sz="2800" u="sng" dirty="0">
                <a:solidFill>
                  <a:srgbClr val="FF0000"/>
                </a:solidFill>
              </a:rPr>
              <a:t>SCFM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i="1" dirty="0">
                <a:solidFill>
                  <a:srgbClr val="FF0000"/>
                </a:solidFill>
              </a:rPr>
              <a:t>not</a:t>
            </a:r>
            <a:r>
              <a:rPr lang="en-US" sz="2800" dirty="0">
                <a:solidFill>
                  <a:srgbClr val="FF0000"/>
                </a:solidFill>
              </a:rPr>
              <a:t> used</a:t>
            </a:r>
            <a:r>
              <a:rPr lang="en-US" sz="2800" b="1" dirty="0">
                <a:solidFill>
                  <a:srgbClr val="FF0000"/>
                </a:solidFill>
              </a:rPr>
              <a:t>.</a:t>
            </a:r>
            <a:r>
              <a:rPr lang="en-US" sz="2400" b="1" dirty="0">
                <a:solidFill>
                  <a:srgbClr val="FF0000"/>
                </a:solidFill>
              </a:rPr>
              <a:t>  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000099"/>
                </a:solidFill>
              </a:rPr>
              <a:t>state EPA stack testing </a:t>
            </a:r>
            <a:r>
              <a:rPr lang="en-US" sz="2800" dirty="0">
                <a:solidFill>
                  <a:srgbClr val="000099"/>
                </a:solidFill>
              </a:rPr>
              <a:t>- </a:t>
            </a:r>
            <a:r>
              <a:rPr lang="en-US" sz="2800" u="sng" dirty="0">
                <a:solidFill>
                  <a:srgbClr val="FFC000"/>
                </a:solidFill>
              </a:rPr>
              <a:t>SCFM</a:t>
            </a:r>
            <a:r>
              <a:rPr lang="en-US" sz="2800" dirty="0">
                <a:solidFill>
                  <a:srgbClr val="FFC000"/>
                </a:solidFill>
              </a:rPr>
              <a:t> </a:t>
            </a:r>
            <a:r>
              <a:rPr lang="en-US" sz="2800" i="1" dirty="0">
                <a:solidFill>
                  <a:srgbClr val="FFC000"/>
                </a:solidFill>
              </a:rPr>
              <a:t>rarely</a:t>
            </a:r>
            <a:r>
              <a:rPr lang="en-US" sz="2800" dirty="0">
                <a:solidFill>
                  <a:srgbClr val="FFC000"/>
                </a:solidFill>
              </a:rPr>
              <a:t> used. </a:t>
            </a:r>
          </a:p>
          <a:p>
            <a:endParaRPr lang="en-US" sz="2400" b="1" dirty="0" smtClean="0">
              <a:solidFill>
                <a:srgbClr val="FF0000"/>
              </a:solidFill>
            </a:endParaRPr>
          </a:p>
          <a:p>
            <a:endParaRPr lang="en-US" sz="2400" b="1" dirty="0" smtClean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  <a:p>
            <a:endParaRPr lang="en-US" sz="2800" dirty="0" smtClean="0">
              <a:solidFill>
                <a:srgbClr val="000099"/>
              </a:solidFill>
            </a:endParaRPr>
          </a:p>
          <a:p>
            <a:endParaRPr lang="en-US" dirty="0" smtClean="0">
              <a:solidFill>
                <a:srgbClr val="000099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693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6"/>
          <p:cNvSpPr txBox="1">
            <a:spLocks noChangeArrowheads="1"/>
          </p:cNvSpPr>
          <p:nvPr/>
        </p:nvSpPr>
        <p:spPr bwMode="auto">
          <a:xfrm>
            <a:off x="1447800" y="685800"/>
            <a:ext cx="6111875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00B050"/>
                </a:solidFill>
              </a:rPr>
              <a:t>ACFM</a:t>
            </a:r>
            <a:r>
              <a:rPr lang="en-US" dirty="0" smtClean="0">
                <a:solidFill>
                  <a:srgbClr val="000099"/>
                </a:solidFill>
              </a:rPr>
              <a:t> hardware components </a:t>
            </a:r>
            <a:endParaRPr lang="en-US" dirty="0">
              <a:solidFill>
                <a:srgbClr val="000099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0099"/>
                </a:solidFill>
              </a:rPr>
              <a:t>Examples: </a:t>
            </a:r>
          </a:p>
          <a:p>
            <a:r>
              <a:rPr lang="en-US" dirty="0" smtClean="0">
                <a:solidFill>
                  <a:srgbClr val="000099"/>
                </a:solidFill>
              </a:rPr>
              <a:t>mechanical </a:t>
            </a:r>
            <a:r>
              <a:rPr lang="en-US" dirty="0">
                <a:solidFill>
                  <a:srgbClr val="000099"/>
                </a:solidFill>
              </a:rPr>
              <a:t>separation devices:  </a:t>
            </a:r>
            <a:endParaRPr lang="en-US" dirty="0" smtClean="0">
              <a:solidFill>
                <a:srgbClr val="000099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smtClean="0">
                <a:solidFill>
                  <a:srgbClr val="000099"/>
                </a:solidFill>
              </a:rPr>
              <a:t>        </a:t>
            </a:r>
            <a:r>
              <a:rPr lang="en-US" dirty="0" smtClean="0">
                <a:solidFill>
                  <a:srgbClr val="00B050"/>
                </a:solidFill>
              </a:rPr>
              <a:t>particle </a:t>
            </a:r>
            <a:r>
              <a:rPr lang="en-US" dirty="0">
                <a:solidFill>
                  <a:srgbClr val="00B050"/>
                </a:solidFill>
              </a:rPr>
              <a:t>filters</a:t>
            </a:r>
            <a:r>
              <a:rPr lang="en-US" dirty="0">
                <a:solidFill>
                  <a:srgbClr val="000099"/>
                </a:solidFill>
              </a:rPr>
              <a:t>, droplet separators  </a:t>
            </a:r>
          </a:p>
          <a:p>
            <a:r>
              <a:rPr lang="fr-FR" dirty="0" smtClean="0">
                <a:solidFill>
                  <a:srgbClr val="000099"/>
                </a:solidFill>
              </a:rPr>
              <a:t>sorption </a:t>
            </a:r>
            <a:r>
              <a:rPr lang="fr-FR" dirty="0" err="1" smtClean="0">
                <a:solidFill>
                  <a:srgbClr val="000099"/>
                </a:solidFill>
              </a:rPr>
              <a:t>separation</a:t>
            </a:r>
            <a:r>
              <a:rPr lang="fr-FR" dirty="0" smtClean="0">
                <a:solidFill>
                  <a:srgbClr val="000099"/>
                </a:solidFill>
              </a:rPr>
              <a:t> </a:t>
            </a:r>
            <a:r>
              <a:rPr lang="fr-FR" dirty="0" err="1" smtClean="0">
                <a:solidFill>
                  <a:srgbClr val="000099"/>
                </a:solidFill>
              </a:rPr>
              <a:t>units</a:t>
            </a:r>
            <a:r>
              <a:rPr lang="fr-FR" dirty="0" smtClean="0">
                <a:solidFill>
                  <a:srgbClr val="000099"/>
                </a:solidFill>
              </a:rPr>
              <a:t>: </a:t>
            </a:r>
            <a:r>
              <a:rPr lang="fr-FR" sz="3000" dirty="0" err="1" smtClean="0">
                <a:solidFill>
                  <a:srgbClr val="000099"/>
                </a:solidFill>
              </a:rPr>
              <a:t>vapor</a:t>
            </a:r>
            <a:r>
              <a:rPr lang="fr-FR" sz="3000" dirty="0" smtClean="0">
                <a:solidFill>
                  <a:srgbClr val="000099"/>
                </a:solidFill>
              </a:rPr>
              <a:t> </a:t>
            </a:r>
            <a:r>
              <a:rPr lang="fr-FR" sz="3000" dirty="0" err="1" smtClean="0">
                <a:solidFill>
                  <a:srgbClr val="000099"/>
                </a:solidFill>
              </a:rPr>
              <a:t>adsorbers</a:t>
            </a:r>
            <a:r>
              <a:rPr lang="fr-FR" dirty="0" smtClean="0">
                <a:solidFill>
                  <a:srgbClr val="000099"/>
                </a:solidFill>
              </a:rPr>
              <a:t>  </a:t>
            </a:r>
            <a:endParaRPr lang="fr-FR" dirty="0">
              <a:solidFill>
                <a:srgbClr val="000099"/>
              </a:solidFill>
            </a:endParaRPr>
          </a:p>
          <a:p>
            <a:r>
              <a:rPr lang="en-US" dirty="0" smtClean="0">
                <a:solidFill>
                  <a:srgbClr val="000099"/>
                </a:solidFill>
              </a:rPr>
              <a:t>dampers/ductwork </a:t>
            </a:r>
            <a:endParaRPr lang="en-US" dirty="0">
              <a:solidFill>
                <a:srgbClr val="000099"/>
              </a:solidFill>
            </a:endParaRPr>
          </a:p>
          <a:p>
            <a:r>
              <a:rPr lang="en-US" dirty="0" smtClean="0">
                <a:solidFill>
                  <a:srgbClr val="000099"/>
                </a:solidFill>
              </a:rPr>
              <a:t>fans</a:t>
            </a:r>
            <a:r>
              <a:rPr lang="en-US" dirty="0">
                <a:solidFill>
                  <a:srgbClr val="000099"/>
                </a:solidFill>
              </a:rPr>
              <a:t>, blowers having </a:t>
            </a:r>
            <a:r>
              <a:rPr lang="en-US" i="1" dirty="0">
                <a:solidFill>
                  <a:srgbClr val="000099"/>
                </a:solidFill>
              </a:rPr>
              <a:t>lower</a:t>
            </a:r>
            <a:r>
              <a:rPr lang="en-US" dirty="0">
                <a:solidFill>
                  <a:srgbClr val="000099"/>
                </a:solidFill>
              </a:rPr>
              <a:t> peak pressures </a:t>
            </a:r>
          </a:p>
          <a:p>
            <a:r>
              <a:rPr lang="en-US" dirty="0" smtClean="0">
                <a:solidFill>
                  <a:srgbClr val="000099"/>
                </a:solidFill>
              </a:rPr>
              <a:t>heaters/heat </a:t>
            </a:r>
            <a:r>
              <a:rPr lang="en-US" dirty="0">
                <a:solidFill>
                  <a:srgbClr val="000099"/>
                </a:solidFill>
              </a:rPr>
              <a:t>exchangers</a:t>
            </a:r>
            <a:r>
              <a:rPr lang="en-US" dirty="0" smtClean="0">
                <a:solidFill>
                  <a:srgbClr val="000099"/>
                </a:solidFill>
              </a:rPr>
              <a:t> - for lower </a:t>
            </a:r>
            <a:r>
              <a:rPr lang="en-US" dirty="0" smtClean="0">
                <a:solidFill>
                  <a:srgbClr val="000099"/>
                </a:solidFill>
                <a:latin typeface="Symbol" panose="05050102010706020507" pitchFamily="18" charset="2"/>
              </a:rPr>
              <a:t>D</a:t>
            </a:r>
            <a:r>
              <a:rPr lang="en-US" dirty="0" smtClean="0">
                <a:solidFill>
                  <a:srgbClr val="000099"/>
                </a:solidFill>
              </a:rPr>
              <a:t>T’s</a:t>
            </a:r>
            <a:r>
              <a:rPr lang="en-US" dirty="0">
                <a:solidFill>
                  <a:srgbClr val="000099"/>
                </a:solidFill>
              </a:rPr>
              <a:t>. </a:t>
            </a:r>
            <a:endParaRPr lang="en-US" dirty="0" smtClean="0">
              <a:solidFill>
                <a:srgbClr val="000099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359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6"/>
          <p:cNvSpPr txBox="1">
            <a:spLocks noChangeArrowheads="1"/>
          </p:cNvSpPr>
          <p:nvPr/>
        </p:nvSpPr>
        <p:spPr bwMode="auto">
          <a:xfrm>
            <a:off x="1447800" y="685800"/>
            <a:ext cx="6111875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99"/>
                </a:solidFill>
              </a:rPr>
              <a:t>Conclusions</a:t>
            </a:r>
            <a:endParaRPr lang="en-US" dirty="0">
              <a:solidFill>
                <a:srgbClr val="000099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99"/>
                </a:solidFill>
              </a:rPr>
              <a:t>F</a:t>
            </a:r>
            <a:r>
              <a:rPr lang="en-US" dirty="0" smtClean="0">
                <a:solidFill>
                  <a:srgbClr val="000099"/>
                </a:solidFill>
              </a:rPr>
              <a:t>or </a:t>
            </a:r>
            <a:r>
              <a:rPr lang="en-US" u="sng" dirty="0" smtClean="0">
                <a:solidFill>
                  <a:srgbClr val="000099"/>
                </a:solidFill>
              </a:rPr>
              <a:t>ACFM </a:t>
            </a:r>
            <a:r>
              <a:rPr lang="en-US" i="1" u="sng" dirty="0" smtClean="0">
                <a:solidFill>
                  <a:srgbClr val="000099"/>
                </a:solidFill>
              </a:rPr>
              <a:t>or</a:t>
            </a:r>
            <a:r>
              <a:rPr lang="en-US" u="sng" dirty="0" smtClean="0">
                <a:solidFill>
                  <a:srgbClr val="000099"/>
                </a:solidFill>
              </a:rPr>
              <a:t> SCFM</a:t>
            </a:r>
            <a:r>
              <a:rPr lang="en-US" dirty="0" smtClean="0">
                <a:solidFill>
                  <a:srgbClr val="000099"/>
                </a:solidFill>
              </a:rPr>
              <a:t> - what are case-specific:  </a:t>
            </a:r>
          </a:p>
          <a:p>
            <a:r>
              <a:rPr lang="en-US" dirty="0" smtClean="0">
                <a:solidFill>
                  <a:srgbClr val="000099"/>
                </a:solidFill>
              </a:rPr>
              <a:t>    </a:t>
            </a:r>
            <a:r>
              <a:rPr lang="en-US" i="1" u="sng" dirty="0" smtClean="0">
                <a:solidFill>
                  <a:srgbClr val="000099"/>
                </a:solidFill>
              </a:rPr>
              <a:t>psychrometric conditions</a:t>
            </a:r>
            <a:r>
              <a:rPr lang="en-US" i="1" dirty="0" smtClean="0">
                <a:solidFill>
                  <a:srgbClr val="000099"/>
                </a:solidFill>
              </a:rPr>
              <a:t> ? </a:t>
            </a:r>
            <a:endParaRPr lang="en-US" i="1" u="sng" dirty="0" smtClean="0">
              <a:solidFill>
                <a:srgbClr val="000099"/>
              </a:solidFill>
            </a:endParaRPr>
          </a:p>
          <a:p>
            <a:r>
              <a:rPr lang="en-US" dirty="0" smtClean="0">
                <a:solidFill>
                  <a:srgbClr val="000099"/>
                </a:solidFill>
              </a:rPr>
              <a:t>    </a:t>
            </a:r>
            <a:r>
              <a:rPr lang="en-US" i="1" u="sng" dirty="0" smtClean="0">
                <a:solidFill>
                  <a:srgbClr val="000099"/>
                </a:solidFill>
              </a:rPr>
              <a:t>process</a:t>
            </a:r>
            <a:r>
              <a:rPr lang="en-US" i="1" dirty="0" smtClean="0">
                <a:solidFill>
                  <a:srgbClr val="000099"/>
                </a:solidFill>
              </a:rPr>
              <a:t>es</a:t>
            </a:r>
            <a:r>
              <a:rPr lang="en-US" dirty="0" smtClean="0">
                <a:solidFill>
                  <a:srgbClr val="000099"/>
                </a:solidFill>
              </a:rPr>
              <a:t> undergone by air/gas ? </a:t>
            </a:r>
          </a:p>
          <a:p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smtClean="0">
                <a:solidFill>
                  <a:srgbClr val="000099"/>
                </a:solidFill>
              </a:rPr>
              <a:t>   relevant </a:t>
            </a:r>
            <a:r>
              <a:rPr lang="en-US" i="1" u="sng" dirty="0" smtClean="0">
                <a:solidFill>
                  <a:srgbClr val="000099"/>
                </a:solidFill>
              </a:rPr>
              <a:t>hardware components</a:t>
            </a:r>
            <a:r>
              <a:rPr lang="en-US" dirty="0" smtClean="0">
                <a:solidFill>
                  <a:srgbClr val="000099"/>
                </a:solidFill>
              </a:rPr>
              <a:t> ? </a:t>
            </a:r>
          </a:p>
          <a:p>
            <a:r>
              <a:rPr lang="en-US" dirty="0" smtClean="0">
                <a:solidFill>
                  <a:srgbClr val="000099"/>
                </a:solidFill>
              </a:rPr>
              <a:t>    relevant practical </a:t>
            </a:r>
            <a:r>
              <a:rPr lang="en-US" i="1" u="sng" dirty="0" smtClean="0">
                <a:solidFill>
                  <a:srgbClr val="000099"/>
                </a:solidFill>
              </a:rPr>
              <a:t>application(s)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000099"/>
                </a:solidFill>
              </a:rPr>
              <a:t>Ball’s in </a:t>
            </a:r>
            <a:r>
              <a:rPr lang="en-US" i="1" dirty="0" smtClean="0">
                <a:solidFill>
                  <a:srgbClr val="000099"/>
                </a:solidFill>
              </a:rPr>
              <a:t>your</a:t>
            </a:r>
            <a:r>
              <a:rPr lang="en-US" dirty="0" smtClean="0">
                <a:solidFill>
                  <a:srgbClr val="000099"/>
                </a:solidFill>
              </a:rPr>
              <a:t> court.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1043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WMPresentation1">
  <a:themeElements>
    <a:clrScheme name="WMPresentation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WMPresentation1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WMPresentation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MPresentation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MPresentation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MPresentation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MPresentation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MPresentation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MPresentation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MPresentation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MPresentation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MPresentation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MPresentation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MPresentation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WMPresentation1</Template>
  <TotalTime>621</TotalTime>
  <Words>306</Words>
  <Application>Microsoft Macintosh PowerPoint</Application>
  <PresentationFormat>On-screen Show (4:3)</PresentationFormat>
  <Paragraphs>62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WMPresentation1</vt:lpstr>
      <vt:lpstr>PowerPoint Presentation</vt:lpstr>
      <vt:lpstr>ACFM, or  SCFM ?</vt:lpstr>
      <vt:lpstr>Psychrometric conditions </vt:lpstr>
      <vt:lpstr>Processes undergone by air/gas </vt:lpstr>
      <vt:lpstr>Analysis, design, testing, and performance comparisons: SCFM</vt:lpstr>
      <vt:lpstr>ACFM hardware components </vt:lpstr>
      <vt:lpstr>Conclusions</vt:lpstr>
    </vt:vector>
  </TitlesOfParts>
  <Company>M.Y. Events,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Mary E. Young, CMP</dc:creator>
  <cp:lastModifiedBy>Charles Waggoner</cp:lastModifiedBy>
  <cp:revision>61</cp:revision>
  <dcterms:created xsi:type="dcterms:W3CDTF">2012-06-18T21:47:24Z</dcterms:created>
  <dcterms:modified xsi:type="dcterms:W3CDTF">2018-06-04T16:52:56Z</dcterms:modified>
</cp:coreProperties>
</file>